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7" r:id="rId2"/>
  </p:sldMasterIdLst>
  <p:notesMasterIdLst>
    <p:notesMasterId r:id="rId9"/>
  </p:notesMasterIdLst>
  <p:sldIdLst>
    <p:sldId id="334" r:id="rId3"/>
    <p:sldId id="367" r:id="rId4"/>
    <p:sldId id="333" r:id="rId5"/>
    <p:sldId id="376" r:id="rId6"/>
    <p:sldId id="372" r:id="rId7"/>
    <p:sldId id="3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72" autoAdjust="0"/>
  </p:normalViewPr>
  <p:slideViewPr>
    <p:cSldViewPr>
      <p:cViewPr varScale="1">
        <p:scale>
          <a:sx n="79" d="100"/>
          <a:sy n="79" d="100"/>
        </p:scale>
        <p:origin x="133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789E7-8A13-48C1-B617-ADCF142EE540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AA1C5-174B-486E-99C4-E03C6DD58E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Thanks to the International Center for Multigenerational Legacies of Torture.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dirty="0"/>
              <a:t>Thanks to Drs. Mary </a:t>
            </a:r>
            <a:r>
              <a:rPr lang="en-US" dirty="0" err="1"/>
              <a:t>Fabri</a:t>
            </a:r>
            <a:r>
              <a:rPr lang="en-US" dirty="0"/>
              <a:t> and Yael </a:t>
            </a:r>
            <a:r>
              <a:rPr lang="en-US" dirty="0" err="1"/>
              <a:t>Danieli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AA1C5-174B-486E-99C4-E03C6DD58E6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2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>
                <a:solidFill>
                  <a:prstClr val="black"/>
                </a:solidFill>
              </a:rPr>
              <a:t>The need to pay homage, respects</a:t>
            </a:r>
          </a:p>
          <a:p>
            <a:pPr defTabSz="931774">
              <a:defRPr/>
            </a:pPr>
            <a:r>
              <a:rPr lang="en-US" dirty="0">
                <a:solidFill>
                  <a:prstClr val="black"/>
                </a:solidFill>
              </a:rPr>
              <a:t>The unnamed heroes in my prayers</a:t>
            </a:r>
          </a:p>
          <a:p>
            <a:pPr defTabSz="931774">
              <a:defRPr/>
            </a:pPr>
            <a:r>
              <a:rPr lang="en-US" dirty="0">
                <a:solidFill>
                  <a:prstClr val="black"/>
                </a:solidFill>
              </a:rPr>
              <a:t>Witness to another crossroads generation</a:t>
            </a:r>
          </a:p>
          <a:p>
            <a:pPr defTabSz="931774">
              <a:defRPr/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9C267-292B-4FAB-97B0-5CEF052FC2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0673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0" dirty="0">
                <a:ea typeface="Geneva" pitchFamily="-112" charset="0"/>
                <a:cs typeface="Geneva" pitchFamily="-112" charset="0"/>
              </a:rPr>
              <a:t>Crossroads as a place of magic. Profane and divine</a:t>
            </a:r>
          </a:p>
          <a:p>
            <a:pPr eaLnBrk="1" hangingPunct="1"/>
            <a:r>
              <a:rPr lang="en-US" dirty="0">
                <a:ea typeface="Geneva" pitchFamily="-112" charset="0"/>
                <a:cs typeface="Geneva" pitchFamily="-112" charset="0"/>
              </a:rPr>
              <a:t>Sacrifice. Patience. Fear</a:t>
            </a:r>
          </a:p>
          <a:p>
            <a:pPr eaLnBrk="1" hangingPunct="1"/>
            <a:endParaRPr lang="en-US" dirty="0">
              <a:ea typeface="Geneva" pitchFamily="-112" charset="0"/>
              <a:cs typeface="Geneva" pitchFamily="-112" charset="0"/>
            </a:endParaRPr>
          </a:p>
          <a:p>
            <a:pPr eaLnBrk="1" hangingPunct="1"/>
            <a:r>
              <a:rPr lang="en-US" dirty="0">
                <a:ea typeface="Geneva" pitchFamily="-112" charset="0"/>
                <a:cs typeface="Geneva" pitchFamily="-112" charset="0"/>
              </a:rPr>
              <a:t>Painful irony - trying to do what’s best for the family by sacrificing your participation and role. </a:t>
            </a:r>
          </a:p>
          <a:p>
            <a:pPr eaLnBrk="1" hangingPunct="1"/>
            <a:endParaRPr lang="en-US" dirty="0">
              <a:ea typeface="Geneva" pitchFamily="-112" charset="0"/>
              <a:cs typeface="Geneva" pitchFamily="-112" charset="0"/>
            </a:endParaRPr>
          </a:p>
          <a:p>
            <a:pPr eaLnBrk="1" hangingPunct="1"/>
            <a:r>
              <a:rPr lang="en-US" dirty="0">
                <a:ea typeface="Geneva" pitchFamily="-112" charset="0"/>
                <a:cs typeface="Geneva" pitchFamily="-112" charset="0"/>
              </a:rPr>
              <a:t>Ongoing bad news from home. Survivor guilt.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86314C-6EE0-4336-9E4A-C94AF3B6234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217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Increased severity of </a:t>
            </a:r>
            <a:r>
              <a:rPr lang="en-US" dirty="0" err="1"/>
              <a:t>sx’s</a:t>
            </a:r>
            <a:r>
              <a:rPr lang="en-US" dirty="0"/>
              <a:t>;</a:t>
            </a:r>
          </a:p>
          <a:p>
            <a:r>
              <a:rPr lang="en-US" dirty="0"/>
              <a:t>Destruction of family units</a:t>
            </a:r>
          </a:p>
          <a:p>
            <a:r>
              <a:rPr lang="en-US" dirty="0"/>
              <a:t>Self - deportations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A1FA43-D8CB-4B1E-ABDC-A17D799812F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6004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itchFamily="34" charset="0"/>
              </a:rPr>
              <a:t>Survivors – not victims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itchFamily="34" charset="0"/>
              </a:rPr>
              <a:t>Shared humanity. </a:t>
            </a: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Geneva"/>
                <a:cs typeface="Geneva"/>
              </a:rPr>
              <a:t>“Sorrow shared is halved; Joy shared is doubled”</a:t>
            </a:r>
          </a:p>
          <a:p>
            <a:r>
              <a:rPr lang="en-US" altLang="en-US" dirty="0">
                <a:latin typeface="Arial" pitchFamily="34" charset="0"/>
              </a:rPr>
              <a:t>Francophone African  - “La </a:t>
            </a:r>
            <a:r>
              <a:rPr lang="en-US" altLang="en-US" dirty="0" err="1">
                <a:latin typeface="Arial" pitchFamily="34" charset="0"/>
              </a:rPr>
              <a:t>Famille</a:t>
            </a:r>
            <a:r>
              <a:rPr lang="en-US" altLang="en-US" dirty="0">
                <a:latin typeface="Arial" pitchFamily="34" charset="0"/>
              </a:rPr>
              <a:t>”</a:t>
            </a:r>
          </a:p>
          <a:p>
            <a:r>
              <a:rPr lang="en-US" altLang="en-US" dirty="0">
                <a:latin typeface="Arial" pitchFamily="34" charset="0"/>
              </a:rPr>
              <a:t>Empowerment. Normalization</a:t>
            </a:r>
          </a:p>
          <a:p>
            <a:endParaRPr lang="en-US" altLang="en-US" dirty="0">
              <a:latin typeface="Arial" pitchFamily="34" charset="0"/>
            </a:endParaRPr>
          </a:p>
          <a:p>
            <a:r>
              <a:rPr lang="en-US" altLang="en-US" dirty="0">
                <a:latin typeface="Arial" pitchFamily="34" charset="0"/>
              </a:rPr>
              <a:t>           </a:t>
            </a:r>
            <a:endParaRPr lang="en-US" altLang="en-US" dirty="0">
              <a:latin typeface="Arial" pitchFamily="34" charset="0"/>
              <a:ea typeface="Geneva"/>
              <a:cs typeface="Geneva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0F5FAF-3230-4FFF-AD65-506E61E1B08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170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ea typeface="Geneva" pitchFamily="-112" charset="0"/>
                <a:cs typeface="Geneva" pitchFamily="-112" charset="0"/>
              </a:rPr>
              <a:t>Wisdom Courage Hope - The active capacity to hope as a healing endeavor</a:t>
            </a:r>
          </a:p>
          <a:p>
            <a:pPr eaLnBrk="1" hangingPunct="1"/>
            <a:endParaRPr lang="en-US">
              <a:ea typeface="Geneva" pitchFamily="-112" charset="0"/>
              <a:cs typeface="Geneva" pitchFamily="-112" charset="0"/>
            </a:endParaRPr>
          </a:p>
          <a:p>
            <a:pPr eaLnBrk="1" hangingPunct="1"/>
            <a:endParaRPr lang="en-US" dirty="0">
              <a:ea typeface="Geneva" pitchFamily="-112" charset="0"/>
              <a:cs typeface="Geneva" pitchFamily="-112" charset="0"/>
            </a:endParaRPr>
          </a:p>
          <a:p>
            <a:pPr eaLnBrk="1" hangingPunct="1"/>
            <a:endParaRPr lang="en-US" dirty="0">
              <a:ea typeface="Geneva" pitchFamily="-112" charset="0"/>
              <a:cs typeface="Geneva" pitchFamily="-112" charset="0"/>
            </a:endParaRPr>
          </a:p>
          <a:p>
            <a:pPr eaLnBrk="1" hangingPunct="1"/>
            <a:endParaRPr lang="en-US" dirty="0">
              <a:ea typeface="Geneva" pitchFamily="-112" charset="0"/>
              <a:cs typeface="Geneva" pitchFamily="-112" charset="0"/>
            </a:endParaRPr>
          </a:p>
          <a:p>
            <a:pPr eaLnBrk="1" hangingPunct="1"/>
            <a:endParaRPr lang="en-US" dirty="0">
              <a:ea typeface="Geneva" pitchFamily="-112" charset="0"/>
              <a:cs typeface="Geneva" pitchFamily="-112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86314C-6EE0-4336-9E4A-C94AF3B623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88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6E6-75C4-4940-BA57-0C7F02EA633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1289-582A-4010-B099-6E8130CE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7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6E6-75C4-4940-BA57-0C7F02EA633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1289-582A-4010-B099-6E8130CE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4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6E6-75C4-4940-BA57-0C7F02EA633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1289-582A-4010-B099-6E8130CE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64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36525" y="6305550"/>
            <a:ext cx="8872538" cy="1588"/>
          </a:xfrm>
          <a:prstGeom prst="line">
            <a:avLst/>
          </a:prstGeom>
          <a:ln w="6350" cap="flat" cmpd="sng" algn="ctr">
            <a:solidFill>
              <a:srgbClr val="78A73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9600" y="770055"/>
            <a:ext cx="8010638" cy="762000"/>
          </a:xfrm>
          <a:prstGeom prst="rect">
            <a:avLst/>
          </a:prstGeom>
        </p:spPr>
        <p:txBody>
          <a:bodyPr vert="horz" anchor="b" anchorCtr="0"/>
          <a:lstStyle>
            <a:lvl1pPr>
              <a:buNone/>
              <a:defRPr sz="2250" b="0" i="0">
                <a:solidFill>
                  <a:srgbClr val="522E91"/>
                </a:solidFill>
                <a:latin typeface="Helvetica"/>
                <a:cs typeface="Helvetica"/>
              </a:defRPr>
            </a:lvl1pPr>
            <a:lvl2pPr>
              <a:buNone/>
              <a:defRPr sz="1500" b="1" i="0">
                <a:latin typeface="Helvetica"/>
                <a:cs typeface="Helvetica"/>
              </a:defRPr>
            </a:lvl2pPr>
            <a:lvl3pPr>
              <a:buNone/>
              <a:defRPr sz="1500" b="1" i="0">
                <a:latin typeface="Helvetica"/>
                <a:cs typeface="Helvetica"/>
              </a:defRPr>
            </a:lvl3pPr>
            <a:lvl4pPr>
              <a:buNone/>
              <a:defRPr sz="1500" b="1" i="0">
                <a:latin typeface="Helvetica"/>
                <a:cs typeface="Helvetica"/>
              </a:defRPr>
            </a:lvl4pPr>
            <a:lvl5pPr>
              <a:buNone/>
              <a:defRPr sz="1500" b="1" i="0"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9"/>
          <p:cNvSpPr>
            <a:spLocks noGrp="1"/>
          </p:cNvSpPr>
          <p:nvPr>
            <p:ph sz="half" idx="2"/>
          </p:nvPr>
        </p:nvSpPr>
        <p:spPr>
          <a:xfrm>
            <a:off x="4572000" y="1812225"/>
            <a:ext cx="4028236" cy="4234462"/>
          </a:xfrm>
          <a:prstGeom prst="rect">
            <a:avLst/>
          </a:prstGeom>
        </p:spPr>
        <p:txBody>
          <a:bodyPr numCol="1"/>
          <a:lstStyle>
            <a:lvl1pPr marL="257175" marR="0" indent="-257175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8A73D"/>
              </a:buClr>
              <a:buSzTx/>
              <a:buFont typeface="Arial"/>
              <a:buChar char="•"/>
              <a:tabLst/>
              <a:defRPr sz="1800" baseline="0">
                <a:ln>
                  <a:noFill/>
                </a:ln>
                <a:solidFill>
                  <a:srgbClr val="353452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704182" y="1942432"/>
            <a:ext cx="3557016" cy="4005072"/>
          </a:xfrm>
          <a:prstGeom prst="rect">
            <a:avLst/>
          </a:prstGeom>
          <a:noFill/>
        </p:spPr>
        <p:txBody>
          <a:bodyPr vert="horz"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2354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6451-33F7-4AE7-BA66-573D53BB2E35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80F8-0D6C-4384-83EF-BB0BB4774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9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6451-33F7-4AE7-BA66-573D53BB2E35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80F8-0D6C-4384-83EF-BB0BB4774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22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6451-33F7-4AE7-BA66-573D53BB2E35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80F8-0D6C-4384-83EF-BB0BB4774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24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6451-33F7-4AE7-BA66-573D53BB2E35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80F8-0D6C-4384-83EF-BB0BB4774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04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6451-33F7-4AE7-BA66-573D53BB2E35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80F8-0D6C-4384-83EF-BB0BB4774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51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6451-33F7-4AE7-BA66-573D53BB2E35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80F8-0D6C-4384-83EF-BB0BB4774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594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6451-33F7-4AE7-BA66-573D53BB2E35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80F8-0D6C-4384-83EF-BB0BB4774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4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6E6-75C4-4940-BA57-0C7F02EA633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1289-582A-4010-B099-6E8130CE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700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6451-33F7-4AE7-BA66-573D53BB2E35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80F8-0D6C-4384-83EF-BB0BB4774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25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6451-33F7-4AE7-BA66-573D53BB2E35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80F8-0D6C-4384-83EF-BB0BB4774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51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6451-33F7-4AE7-BA66-573D53BB2E35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80F8-0D6C-4384-83EF-BB0BB4774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177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6451-33F7-4AE7-BA66-573D53BB2E35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80F8-0D6C-4384-83EF-BB0BB4774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005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36525" y="6305550"/>
            <a:ext cx="8872538" cy="1588"/>
          </a:xfrm>
          <a:prstGeom prst="line">
            <a:avLst/>
          </a:prstGeom>
          <a:ln w="6350" cap="flat" cmpd="sng" algn="ctr">
            <a:solidFill>
              <a:srgbClr val="78A73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9600" y="770055"/>
            <a:ext cx="8010638" cy="762000"/>
          </a:xfrm>
          <a:prstGeom prst="rect">
            <a:avLst/>
          </a:prstGeom>
        </p:spPr>
        <p:txBody>
          <a:bodyPr vert="horz" anchor="b" anchorCtr="0"/>
          <a:lstStyle>
            <a:lvl1pPr>
              <a:buNone/>
              <a:defRPr sz="2250" b="0" i="0">
                <a:solidFill>
                  <a:srgbClr val="522E91"/>
                </a:solidFill>
                <a:latin typeface="Helvetica"/>
                <a:cs typeface="Helvetica"/>
              </a:defRPr>
            </a:lvl1pPr>
            <a:lvl2pPr>
              <a:buNone/>
              <a:defRPr sz="1500" b="1" i="0">
                <a:latin typeface="Helvetica"/>
                <a:cs typeface="Helvetica"/>
              </a:defRPr>
            </a:lvl2pPr>
            <a:lvl3pPr>
              <a:buNone/>
              <a:defRPr sz="1500" b="1" i="0">
                <a:latin typeface="Helvetica"/>
                <a:cs typeface="Helvetica"/>
              </a:defRPr>
            </a:lvl3pPr>
            <a:lvl4pPr>
              <a:buNone/>
              <a:defRPr sz="1500" b="1" i="0">
                <a:latin typeface="Helvetica"/>
                <a:cs typeface="Helvetica"/>
              </a:defRPr>
            </a:lvl4pPr>
            <a:lvl5pPr>
              <a:buNone/>
              <a:defRPr sz="1500" b="1" i="0"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9"/>
          <p:cNvSpPr>
            <a:spLocks noGrp="1"/>
          </p:cNvSpPr>
          <p:nvPr>
            <p:ph sz="half" idx="2"/>
          </p:nvPr>
        </p:nvSpPr>
        <p:spPr>
          <a:xfrm>
            <a:off x="4572000" y="1812225"/>
            <a:ext cx="4028236" cy="4234462"/>
          </a:xfrm>
          <a:prstGeom prst="rect">
            <a:avLst/>
          </a:prstGeom>
        </p:spPr>
        <p:txBody>
          <a:bodyPr numCol="1"/>
          <a:lstStyle>
            <a:lvl1pPr marL="257175" marR="0" indent="-257175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8A73D"/>
              </a:buClr>
              <a:buSzTx/>
              <a:buFont typeface="Arial"/>
              <a:buChar char="•"/>
              <a:tabLst/>
              <a:defRPr sz="1800" baseline="0">
                <a:ln>
                  <a:noFill/>
                </a:ln>
                <a:solidFill>
                  <a:srgbClr val="353452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704182" y="1942432"/>
            <a:ext cx="3557016" cy="4005072"/>
          </a:xfrm>
          <a:prstGeom prst="rect">
            <a:avLst/>
          </a:prstGeom>
          <a:noFill/>
        </p:spPr>
        <p:txBody>
          <a:bodyPr vert="horz"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3211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6E6-75C4-4940-BA57-0C7F02EA633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1289-582A-4010-B099-6E8130CE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7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6E6-75C4-4940-BA57-0C7F02EA633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1289-582A-4010-B099-6E8130CE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6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6E6-75C4-4940-BA57-0C7F02EA633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1289-582A-4010-B099-6E8130CE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9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6E6-75C4-4940-BA57-0C7F02EA633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1289-582A-4010-B099-6E8130CE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6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6E6-75C4-4940-BA57-0C7F02EA633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1289-582A-4010-B099-6E8130CE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0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6E6-75C4-4940-BA57-0C7F02EA633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1289-582A-4010-B099-6E8130CE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1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6E6-75C4-4940-BA57-0C7F02EA633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1289-582A-4010-B099-6E8130CE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8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B66E6-75C4-4940-BA57-0C7F02EA633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E1289-582A-4010-B099-6E8130CE6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9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6451-33F7-4AE7-BA66-573D53BB2E35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B80F8-0D6C-4384-83EF-BB0BB4774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6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3">
              <a:srgbClr val="002060"/>
            </a:gs>
            <a:gs pos="12000">
              <a:schemeClr val="accent2">
                <a:alpha val="93000"/>
              </a:schemeClr>
            </a:gs>
            <a:gs pos="99000">
              <a:srgbClr val="002060"/>
            </a:gs>
            <a:gs pos="91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29515" y="2828352"/>
            <a:ext cx="6275883" cy="838200"/>
          </a:xfrm>
        </p:spPr>
        <p:txBody>
          <a:bodyPr>
            <a:normAutofit/>
          </a:bodyPr>
          <a:lstStyle/>
          <a:p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Pain, Peril and Resilience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76800"/>
            <a:ext cx="8153400" cy="149591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Hawthorne Smith, Ph.D.</a:t>
            </a:r>
          </a:p>
          <a:p>
            <a:r>
              <a:rPr lang="en-US" b="1" dirty="0"/>
              <a:t>Director; Bellevue Program for Survivors of Torture</a:t>
            </a:r>
          </a:p>
          <a:p>
            <a:r>
              <a:rPr lang="en-US" b="1" dirty="0"/>
              <a:t>President; National Consortium of Torture Treatment Programs</a:t>
            </a:r>
          </a:p>
          <a:p>
            <a:r>
              <a:rPr lang="en-US" b="1" dirty="0"/>
              <a:t>June 27, 2022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132866"/>
            <a:ext cx="3733613" cy="35915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891" y="1625133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Crossroads Generation:</a:t>
            </a:r>
          </a:p>
        </p:txBody>
      </p:sp>
    </p:spTree>
    <p:extLst>
      <p:ext uri="{BB962C8B-B14F-4D97-AF65-F5344CB8AC3E}">
        <p14:creationId xmlns:p14="http://schemas.microsoft.com/office/powerpoint/2010/main" val="330282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8000">
              <a:schemeClr val="accent1">
                <a:lumMod val="60000"/>
                <a:lumOff val="40000"/>
              </a:schemeClr>
            </a:gs>
            <a:gs pos="8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505" y="497883"/>
            <a:ext cx="5238750" cy="994172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/>
              <a:t>Acknowledgement … Juneteenth</a:t>
            </a:r>
          </a:p>
        </p:txBody>
      </p:sp>
      <p:pic>
        <p:nvPicPr>
          <p:cNvPr id="10" name="Picture 2" descr="AK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39" b="12639"/>
          <a:stretch>
            <a:fillRect/>
          </a:stretch>
        </p:blipFill>
        <p:spPr bwMode="auto">
          <a:xfrm>
            <a:off x="3097064" y="1725623"/>
            <a:ext cx="3025633" cy="340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409855" y="5365945"/>
            <a:ext cx="40005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750" b="1" dirty="0">
                <a:solidFill>
                  <a:prstClr val="black"/>
                </a:solidFill>
                <a:latin typeface="Calibri" panose="020F0502020204030204"/>
              </a:rPr>
              <a:t>IRCT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0" y="589845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685800"/>
            <a:r>
              <a:rPr lang="en-US" sz="1200" b="1" dirty="0">
                <a:solidFill>
                  <a:srgbClr val="002060"/>
                </a:solidFill>
                <a:latin typeface="Calibri" panose="020F0502020204030204"/>
              </a:rPr>
              <a:t>Hawthorne Smith, Ph.D.</a:t>
            </a:r>
          </a:p>
          <a:p>
            <a:pPr algn="ctr" defTabSz="685800"/>
            <a:r>
              <a:rPr lang="en-US" sz="1200" b="1" dirty="0">
                <a:solidFill>
                  <a:srgbClr val="002060"/>
                </a:solidFill>
                <a:latin typeface="Calibri" panose="020F0502020204030204"/>
              </a:rPr>
              <a:t>Bellevue PSOT</a:t>
            </a:r>
          </a:p>
        </p:txBody>
      </p:sp>
    </p:spTree>
    <p:extLst>
      <p:ext uri="{BB962C8B-B14F-4D97-AF65-F5344CB8AC3E}">
        <p14:creationId xmlns:p14="http://schemas.microsoft.com/office/powerpoint/2010/main" val="297541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6000">
              <a:schemeClr val="accent2"/>
            </a:gs>
            <a:gs pos="11000">
              <a:schemeClr val="accent2"/>
            </a:gs>
            <a:gs pos="0">
              <a:schemeClr val="accent5"/>
            </a:gs>
            <a:gs pos="100000">
              <a:srgbClr val="0070C0">
                <a:alpha val="93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4"/>
          <p:cNvSpPr>
            <a:spLocks noGrp="1"/>
          </p:cNvSpPr>
          <p:nvPr>
            <p:ph type="body" sz="quarter" idx="10"/>
          </p:nvPr>
        </p:nvSpPr>
        <p:spPr bwMode="auto">
          <a:xfrm>
            <a:off x="1218111" y="1084363"/>
            <a:ext cx="6822077" cy="571500"/>
          </a:xfr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Helvetica" pitchFamily="-112" charset="0"/>
                <a:cs typeface="Helvetica" pitchFamily="-112" charset="0"/>
              </a:rPr>
              <a:t>Crossroads Generation</a:t>
            </a:r>
          </a:p>
        </p:txBody>
      </p:sp>
      <p:sp>
        <p:nvSpPr>
          <p:cNvPr id="20483" name="Content Placeholder 18"/>
          <p:cNvSpPr>
            <a:spLocks noGrp="1"/>
          </p:cNvSpPr>
          <p:nvPr>
            <p:ph sz="half" idx="2"/>
          </p:nvPr>
        </p:nvSpPr>
        <p:spPr bwMode="auto">
          <a:xfrm>
            <a:off x="5165645" y="2390177"/>
            <a:ext cx="3020616" cy="3175397"/>
          </a:xfr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Helvetica" pitchFamily="-112" charset="0"/>
                <a:cs typeface="Helvetica" pitchFamily="-112" charset="0"/>
              </a:rPr>
              <a:t>Trauma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endParaRPr lang="en-US" b="1" dirty="0">
              <a:solidFill>
                <a:srgbClr val="002060"/>
              </a:solidFill>
              <a:latin typeface="Helvetica" pitchFamily="-112" charset="0"/>
              <a:cs typeface="Helvetica" pitchFamily="-112" charset="0"/>
            </a:endParaRP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Helvetica" pitchFamily="-112" charset="0"/>
                <a:cs typeface="Helvetica" pitchFamily="-112" charset="0"/>
              </a:rPr>
              <a:t>Recurrent Stressors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endParaRPr lang="en-US" b="1" dirty="0">
              <a:solidFill>
                <a:srgbClr val="002060"/>
              </a:solidFill>
              <a:latin typeface="Helvetica" pitchFamily="-112" charset="0"/>
              <a:cs typeface="Helvetica" pitchFamily="-112" charset="0"/>
            </a:endParaRP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Helvetica" pitchFamily="-112" charset="0"/>
                <a:cs typeface="Helvetica" pitchFamily="-112" charset="0"/>
              </a:rPr>
              <a:t>Uncertainty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endParaRPr lang="en-US" b="1" dirty="0">
              <a:solidFill>
                <a:srgbClr val="002060"/>
              </a:solidFill>
              <a:latin typeface="Helvetica" pitchFamily="-112" charset="0"/>
              <a:cs typeface="Helvetica" pitchFamily="-112" charset="0"/>
            </a:endParaRP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Helvetica" pitchFamily="-112" charset="0"/>
                <a:cs typeface="Helvetica" pitchFamily="-112" charset="0"/>
              </a:rPr>
              <a:t>Possibilities for the future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endParaRPr lang="en-US" dirty="0">
              <a:latin typeface="Helvetica" pitchFamily="-112" charset="0"/>
              <a:cs typeface="Helvetica" pitchFamily="-112" charset="0"/>
            </a:endParaRP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endParaRPr lang="en-US" dirty="0">
              <a:latin typeface="Helvetica" pitchFamily="-112" charset="0"/>
              <a:cs typeface="Helvetica" pitchFamily="-112" charset="0"/>
            </a:endParaRP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0355" y="2116903"/>
            <a:ext cx="3831645" cy="3175396"/>
          </a:xfrm>
        </p:spPr>
      </p:pic>
      <p:sp>
        <p:nvSpPr>
          <p:cNvPr id="4" name="Rectangle 3"/>
          <p:cNvSpPr/>
          <p:nvPr/>
        </p:nvSpPr>
        <p:spPr>
          <a:xfrm>
            <a:off x="2914650" y="5565574"/>
            <a:ext cx="3429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685800">
              <a:defRPr/>
            </a:pPr>
            <a:r>
              <a:rPr lang="en-US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Hawthorne Smith, Ph.D.</a:t>
            </a:r>
          </a:p>
          <a:p>
            <a:pPr algn="ctr" defTabSz="685800">
              <a:defRPr/>
            </a:pPr>
            <a:r>
              <a:rPr lang="en-US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Bellevue PSOT</a:t>
            </a:r>
          </a:p>
        </p:txBody>
      </p:sp>
    </p:spTree>
    <p:extLst>
      <p:ext uri="{BB962C8B-B14F-4D97-AF65-F5344CB8AC3E}">
        <p14:creationId xmlns:p14="http://schemas.microsoft.com/office/powerpoint/2010/main" val="294034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8000">
              <a:schemeClr val="accent2">
                <a:lumMod val="60000"/>
                <a:lumOff val="40000"/>
              </a:schemeClr>
            </a:gs>
            <a:gs pos="98000">
              <a:srgbClr val="0070C0"/>
            </a:gs>
            <a:gs pos="893">
              <a:srgbClr val="0070C0"/>
            </a:gs>
            <a:gs pos="11000">
              <a:schemeClr val="accent2">
                <a:lumMod val="87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28225"/>
            <a:ext cx="7886700" cy="994172"/>
          </a:xfrm>
        </p:spPr>
        <p:txBody>
          <a:bodyPr/>
          <a:lstStyle/>
          <a:p>
            <a:pPr algn="ctr"/>
            <a:r>
              <a:rPr lang="en-US" b="1" dirty="0"/>
              <a:t>The Unseen Family Separation Crisis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65" y="2449990"/>
            <a:ext cx="4306415" cy="2855340"/>
          </a:xfrm>
        </p:spPr>
      </p:pic>
      <p:sp>
        <p:nvSpPr>
          <p:cNvPr id="5" name="TextBox 4"/>
          <p:cNvSpPr txBox="1"/>
          <p:nvPr/>
        </p:nvSpPr>
        <p:spPr>
          <a:xfrm>
            <a:off x="4953000" y="2449990"/>
            <a:ext cx="44022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FIFO – LIFO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second torture”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“Am I a good father?”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“The family in front of you…”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5549552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Hawthorne Smith, Ph.D.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Bellevue PSOT</a:t>
            </a:r>
          </a:p>
        </p:txBody>
      </p:sp>
    </p:spTree>
    <p:extLst>
      <p:ext uri="{BB962C8B-B14F-4D97-AF65-F5344CB8AC3E}">
        <p14:creationId xmlns:p14="http://schemas.microsoft.com/office/powerpoint/2010/main" val="329210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690">
              <a:schemeClr val="accent5">
                <a:lumMod val="60000"/>
                <a:lumOff val="40000"/>
              </a:schemeClr>
            </a:gs>
            <a:gs pos="40000">
              <a:schemeClr val="accent4"/>
            </a:gs>
            <a:gs pos="0">
              <a:schemeClr val="accent4"/>
            </a:gs>
            <a:gs pos="48000">
              <a:schemeClr val="accent2"/>
            </a:gs>
            <a:gs pos="84000">
              <a:schemeClr val="accent5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518664" y="437569"/>
            <a:ext cx="6007894" cy="5715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“Subversive Healing”</a:t>
            </a:r>
          </a:p>
        </p:txBody>
      </p:sp>
      <p:sp>
        <p:nvSpPr>
          <p:cNvPr id="64514" name="Content Placeholder 18"/>
          <p:cNvSpPr>
            <a:spLocks noGrp="1"/>
          </p:cNvSpPr>
          <p:nvPr>
            <p:ph sz="half" idx="2"/>
          </p:nvPr>
        </p:nvSpPr>
        <p:spPr>
          <a:xfrm>
            <a:off x="4901292" y="1219200"/>
            <a:ext cx="3886200" cy="4837480"/>
          </a:xfrm>
        </p:spPr>
        <p:txBody>
          <a:bodyPr>
            <a:normAutofit lnSpcReduction="10000"/>
          </a:bodyPr>
          <a:lstStyle/>
          <a:p>
            <a:pPr fontAlgn="base">
              <a:spcAft>
                <a:spcPct val="0"/>
              </a:spcAft>
              <a:buFontTx/>
              <a:buChar char="•"/>
            </a:pPr>
            <a:endParaRPr lang="en-US" altLang="en-US" sz="1500" dirty="0">
              <a:latin typeface="Helvetica" pitchFamily="34" charset="0"/>
              <a:cs typeface="Helvetica" pitchFamily="34" charset="0"/>
            </a:endParaRPr>
          </a:p>
          <a:p>
            <a:pPr fontAlgn="base">
              <a:spcAft>
                <a:spcPct val="0"/>
              </a:spcAft>
              <a:buFontTx/>
              <a:buChar char="•"/>
            </a:pPr>
            <a:r>
              <a:rPr lang="en-US" altLang="en-US" sz="2000" b="1" dirty="0">
                <a:latin typeface="Helvetica" pitchFamily="34" charset="0"/>
                <a:cs typeface="Helvetica" pitchFamily="34" charset="0"/>
              </a:rPr>
              <a:t>Do not give the victory to the undeserving.</a:t>
            </a:r>
          </a:p>
          <a:p>
            <a:pPr fontAlgn="base">
              <a:spcAft>
                <a:spcPct val="0"/>
              </a:spcAft>
              <a:buFontTx/>
              <a:buChar char="•"/>
            </a:pPr>
            <a:endParaRPr lang="en-US" altLang="en-US" sz="2000" b="1" dirty="0">
              <a:latin typeface="Helvetica" pitchFamily="34" charset="0"/>
              <a:cs typeface="Helvetica" pitchFamily="34" charset="0"/>
            </a:endParaRPr>
          </a:p>
          <a:p>
            <a:pPr fontAlgn="base">
              <a:spcAft>
                <a:spcPct val="0"/>
              </a:spcAft>
              <a:buFontTx/>
              <a:buChar char="•"/>
            </a:pPr>
            <a:r>
              <a:rPr lang="en-US" altLang="en-US" sz="2000" b="1" dirty="0">
                <a:latin typeface="Helvetica" pitchFamily="34" charset="0"/>
                <a:cs typeface="Helvetica" pitchFamily="34" charset="0"/>
              </a:rPr>
              <a:t>“</a:t>
            </a:r>
            <a:r>
              <a:rPr lang="en-US" altLang="en-US" sz="2000" b="1" dirty="0" err="1">
                <a:latin typeface="Helvetica" pitchFamily="34" charset="0"/>
                <a:cs typeface="Helvetica" pitchFamily="34" charset="0"/>
              </a:rPr>
              <a:t>L’esprit</a:t>
            </a:r>
            <a:r>
              <a:rPr lang="en-US" altLang="en-US" sz="2000" b="1" dirty="0">
                <a:latin typeface="Helvetica" pitchFamily="34" charset="0"/>
                <a:cs typeface="Helvetica" pitchFamily="34" charset="0"/>
              </a:rPr>
              <a:t> de partage”</a:t>
            </a:r>
          </a:p>
          <a:p>
            <a:pPr fontAlgn="base">
              <a:spcAft>
                <a:spcPct val="0"/>
              </a:spcAft>
              <a:buFontTx/>
              <a:buChar char="•"/>
            </a:pPr>
            <a:endParaRPr lang="en-US" altLang="en-US" sz="2000" b="1" dirty="0">
              <a:latin typeface="Helvetica" pitchFamily="34" charset="0"/>
              <a:cs typeface="Helvetica" pitchFamily="34" charset="0"/>
            </a:endParaRPr>
          </a:p>
          <a:p>
            <a:pPr fontAlgn="base">
              <a:spcAft>
                <a:spcPct val="0"/>
              </a:spcAft>
              <a:buFontTx/>
              <a:buChar char="•"/>
            </a:pPr>
            <a:r>
              <a:rPr lang="en-US" altLang="en-US" sz="2000" b="1" dirty="0">
                <a:latin typeface="Helvetica" pitchFamily="34" charset="0"/>
                <a:cs typeface="Helvetica" pitchFamily="34" charset="0"/>
              </a:rPr>
              <a:t>It does not have to be therapy to be therapeutic</a:t>
            </a:r>
          </a:p>
          <a:p>
            <a:pPr fontAlgn="base">
              <a:spcAft>
                <a:spcPct val="0"/>
              </a:spcAft>
              <a:buFontTx/>
              <a:buChar char="•"/>
            </a:pPr>
            <a:endParaRPr lang="en-US" altLang="en-US" sz="2000" b="1" dirty="0">
              <a:latin typeface="Helvetica" pitchFamily="34" charset="0"/>
              <a:cs typeface="Helvetica" pitchFamily="34" charset="0"/>
            </a:endParaRPr>
          </a:p>
          <a:p>
            <a:pPr fontAlgn="base">
              <a:spcAft>
                <a:spcPct val="0"/>
              </a:spcAft>
              <a:buFontTx/>
              <a:buChar char="•"/>
            </a:pPr>
            <a:r>
              <a:rPr lang="en-US" altLang="en-US" sz="2000" b="1" dirty="0">
                <a:latin typeface="Helvetica" pitchFamily="34" charset="0"/>
                <a:cs typeface="Helvetica" pitchFamily="34" charset="0"/>
              </a:rPr>
              <a:t>Character v. Circumstance</a:t>
            </a:r>
          </a:p>
          <a:p>
            <a:pPr fontAlgn="base">
              <a:spcAft>
                <a:spcPct val="0"/>
              </a:spcAft>
              <a:buFontTx/>
              <a:buChar char="•"/>
            </a:pPr>
            <a:endParaRPr lang="en-US" altLang="en-US" sz="2000" b="1" dirty="0">
              <a:latin typeface="Helvetica" pitchFamily="34" charset="0"/>
              <a:cs typeface="Helvetica" pitchFamily="34" charset="0"/>
            </a:endParaRPr>
          </a:p>
          <a:p>
            <a:pPr fontAlgn="base">
              <a:spcAft>
                <a:spcPct val="0"/>
              </a:spcAft>
              <a:buFontTx/>
              <a:buChar char="•"/>
            </a:pPr>
            <a:r>
              <a:rPr lang="en-US" altLang="en-US" sz="2000" b="1" dirty="0">
                <a:latin typeface="Helvetica" pitchFamily="34" charset="0"/>
                <a:cs typeface="Helvetica" pitchFamily="34" charset="0"/>
              </a:rPr>
              <a:t>Needed – not just needy</a:t>
            </a:r>
          </a:p>
          <a:p>
            <a:pPr fontAlgn="base">
              <a:spcAft>
                <a:spcPct val="0"/>
              </a:spcAft>
              <a:buFontTx/>
              <a:buChar char="•"/>
            </a:pPr>
            <a:endParaRPr lang="en-US" altLang="en-US" sz="2000" b="1" dirty="0">
              <a:latin typeface="Helvetica" pitchFamily="34" charset="0"/>
              <a:cs typeface="Helvetica" pitchFamily="34" charset="0"/>
            </a:endParaRPr>
          </a:p>
          <a:p>
            <a:pPr fontAlgn="base">
              <a:spcAft>
                <a:spcPct val="0"/>
              </a:spcAft>
              <a:buFontTx/>
              <a:buChar char="•"/>
            </a:pPr>
            <a:r>
              <a:rPr lang="en-US" altLang="en-US" sz="2000" b="1" dirty="0">
                <a:latin typeface="Helvetica" pitchFamily="34" charset="0"/>
                <a:cs typeface="Helvetica" pitchFamily="34" charset="0"/>
              </a:rPr>
              <a:t>“</a:t>
            </a:r>
            <a:r>
              <a:rPr lang="en-US" altLang="en-US" sz="2000" b="1" dirty="0" err="1">
                <a:latin typeface="Helvetica" pitchFamily="34" charset="0"/>
                <a:cs typeface="Helvetica" pitchFamily="34" charset="0"/>
              </a:rPr>
              <a:t>Rien</a:t>
            </a:r>
            <a:r>
              <a:rPr lang="en-US" altLang="en-US" sz="2000" b="1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US" altLang="en-US" sz="2000" b="1" dirty="0" err="1">
                <a:latin typeface="Helvetica" pitchFamily="34" charset="0"/>
                <a:cs typeface="Helvetica" pitchFamily="34" charset="0"/>
              </a:rPr>
              <a:t>n’est</a:t>
            </a:r>
            <a:r>
              <a:rPr lang="en-US" altLang="en-US" sz="2000" b="1" dirty="0">
                <a:latin typeface="Helvetica" pitchFamily="34" charset="0"/>
                <a:cs typeface="Helvetica" pitchFamily="34" charset="0"/>
              </a:rPr>
              <a:t> facile, </a:t>
            </a:r>
            <a:r>
              <a:rPr lang="en-US" altLang="en-US" sz="2000" b="1" dirty="0" err="1">
                <a:latin typeface="Helvetica" pitchFamily="34" charset="0"/>
                <a:cs typeface="Helvetica" pitchFamily="34" charset="0"/>
              </a:rPr>
              <a:t>mais</a:t>
            </a:r>
            <a:r>
              <a:rPr lang="en-US" altLang="en-US" sz="2000" b="1" dirty="0">
                <a:latin typeface="Helvetica" pitchFamily="34" charset="0"/>
                <a:cs typeface="Helvetica" pitchFamily="34" charset="0"/>
              </a:rPr>
              <a:t> tout </a:t>
            </a:r>
            <a:r>
              <a:rPr lang="en-US" altLang="en-US" sz="2000" b="1" dirty="0" err="1">
                <a:latin typeface="Helvetica" pitchFamily="34" charset="0"/>
                <a:cs typeface="Helvetica" pitchFamily="34" charset="0"/>
              </a:rPr>
              <a:t>est</a:t>
            </a:r>
            <a:r>
              <a:rPr lang="en-US" altLang="en-US" sz="2000" b="1" dirty="0">
                <a:latin typeface="Helvetica" pitchFamily="34" charset="0"/>
                <a:cs typeface="Helvetica" pitchFamily="34" charset="0"/>
              </a:rPr>
              <a:t> possible”</a:t>
            </a:r>
          </a:p>
          <a:p>
            <a:pPr fontAlgn="base">
              <a:spcAft>
                <a:spcPct val="0"/>
              </a:spcAft>
              <a:buFont typeface="Arial" pitchFamily="34" charset="0"/>
              <a:buChar char="•"/>
            </a:pP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64515" name="Picture Placeholder 7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" y="1928781"/>
            <a:ext cx="4619917" cy="3418318"/>
          </a:xfrm>
        </p:spPr>
      </p:pic>
      <p:sp>
        <p:nvSpPr>
          <p:cNvPr id="64516" name="TextBox 4"/>
          <p:cNvSpPr txBox="1">
            <a:spLocks noChangeArrowheads="1"/>
          </p:cNvSpPr>
          <p:nvPr/>
        </p:nvSpPr>
        <p:spPr bwMode="auto">
          <a:xfrm>
            <a:off x="1542613" y="5641182"/>
            <a:ext cx="21717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685800"/>
            <a:r>
              <a:rPr lang="en-US" altLang="en-US" sz="1050" b="1" dirty="0">
                <a:solidFill>
                  <a:srgbClr val="002060"/>
                </a:solidFill>
                <a:latin typeface="Calibri" panose="020F0502020204030204"/>
              </a:rPr>
              <a:t>Hawthorne Smith, Ph.D.</a:t>
            </a:r>
          </a:p>
          <a:p>
            <a:pPr algn="ctr" defTabSz="685800"/>
            <a:r>
              <a:rPr lang="en-US" altLang="en-US" sz="1050" b="1" dirty="0">
                <a:solidFill>
                  <a:srgbClr val="002060"/>
                </a:solidFill>
                <a:latin typeface="Calibri" panose="020F0502020204030204"/>
              </a:rPr>
              <a:t>Bellevue PSOT</a:t>
            </a:r>
          </a:p>
        </p:txBody>
      </p:sp>
    </p:spTree>
    <p:extLst>
      <p:ext uri="{BB962C8B-B14F-4D97-AF65-F5344CB8AC3E}">
        <p14:creationId xmlns:p14="http://schemas.microsoft.com/office/powerpoint/2010/main" val="655240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2"/>
            </a:gs>
            <a:gs pos="58000">
              <a:schemeClr val="accent5">
                <a:lumMod val="40000"/>
                <a:lumOff val="60000"/>
              </a:schemeClr>
            </a:gs>
            <a:gs pos="31000">
              <a:srgbClr val="FFC000">
                <a:alpha val="50000"/>
              </a:srgbClr>
            </a:gs>
            <a:gs pos="84000">
              <a:schemeClr val="accent2"/>
            </a:gs>
            <a:gs pos="100000">
              <a:schemeClr val="accent4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4"/>
          <p:cNvSpPr>
            <a:spLocks noGrp="1"/>
          </p:cNvSpPr>
          <p:nvPr>
            <p:ph type="body" sz="quarter" idx="10"/>
          </p:nvPr>
        </p:nvSpPr>
        <p:spPr bwMode="auto">
          <a:xfrm>
            <a:off x="825190" y="685800"/>
            <a:ext cx="7493620" cy="571500"/>
          </a:xfr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“How do we change the world?...”</a:t>
            </a: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93" r="16693"/>
          <a:stretch>
            <a:fillRect/>
          </a:stretch>
        </p:blipFill>
        <p:spPr>
          <a:xfrm>
            <a:off x="3027706" y="1836107"/>
            <a:ext cx="3088585" cy="3477635"/>
          </a:xfrm>
        </p:spPr>
      </p:pic>
      <p:sp>
        <p:nvSpPr>
          <p:cNvPr id="4" name="Rectangle 3"/>
          <p:cNvSpPr/>
          <p:nvPr/>
        </p:nvSpPr>
        <p:spPr>
          <a:xfrm>
            <a:off x="2864029" y="5756702"/>
            <a:ext cx="3429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685800"/>
            <a:r>
              <a:rPr lang="en-US" altLang="en-US" sz="1050" b="1" dirty="0">
                <a:solidFill>
                  <a:srgbClr val="44546A"/>
                </a:solidFill>
                <a:latin typeface="Calibri" panose="020F0502020204030204"/>
              </a:rPr>
              <a:t>Hawthorne Smith, Ph.D.</a:t>
            </a:r>
          </a:p>
          <a:p>
            <a:pPr algn="ctr" defTabSz="685800"/>
            <a:r>
              <a:rPr lang="en-US" altLang="en-US" sz="1050" b="1" dirty="0">
                <a:solidFill>
                  <a:srgbClr val="44546A"/>
                </a:solidFill>
                <a:latin typeface="Calibri" panose="020F0502020204030204"/>
              </a:rPr>
              <a:t>Bellevue PSOT</a:t>
            </a:r>
          </a:p>
        </p:txBody>
      </p:sp>
      <p:sp>
        <p:nvSpPr>
          <p:cNvPr id="5" name="Rectangle 4"/>
          <p:cNvSpPr/>
          <p:nvPr/>
        </p:nvSpPr>
        <p:spPr>
          <a:xfrm>
            <a:off x="2857498" y="5313742"/>
            <a:ext cx="3429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/>
            <a:r>
              <a:rPr lang="en-US" sz="135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           </a:t>
            </a:r>
            <a:r>
              <a:rPr lang="en-US" sz="2000" b="1" dirty="0">
                <a:solidFill>
                  <a:srgbClr val="44546A"/>
                </a:solidFill>
                <a:latin typeface="Calibri" panose="020F0502020204030204"/>
              </a:rPr>
              <a:t>Wisdom, Courage, Hope</a:t>
            </a:r>
          </a:p>
        </p:txBody>
      </p:sp>
    </p:spTree>
    <p:extLst>
      <p:ext uri="{BB962C8B-B14F-4D97-AF65-F5344CB8AC3E}">
        <p14:creationId xmlns:p14="http://schemas.microsoft.com/office/powerpoint/2010/main" val="18820686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312</Words>
  <Application>Microsoft Office PowerPoint</Application>
  <PresentationFormat>On-screen Show (4:3)</PresentationFormat>
  <Paragraphs>80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Geneva</vt:lpstr>
      <vt:lpstr>Helvetica</vt:lpstr>
      <vt:lpstr>Tahoma</vt:lpstr>
      <vt:lpstr>Times New Roman</vt:lpstr>
      <vt:lpstr>1_Office Theme</vt:lpstr>
      <vt:lpstr>4_Office Theme</vt:lpstr>
      <vt:lpstr>Pain, Peril and Resilience</vt:lpstr>
      <vt:lpstr>Acknowledgement … Juneteenth</vt:lpstr>
      <vt:lpstr>PowerPoint Presentation</vt:lpstr>
      <vt:lpstr>The Unseen Family Separation Crisis</vt:lpstr>
      <vt:lpstr>PowerPoint Presentation</vt:lpstr>
      <vt:lpstr>PowerPoint Presentation</vt:lpstr>
    </vt:vector>
  </TitlesOfParts>
  <Company>NYU Langone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Wisdom, Courage &amp; Hope:  Providing Interdisciplinary Care for Survivors of Torture</dc:title>
  <dc:creator>admin</dc:creator>
  <cp:lastModifiedBy>Windows User</cp:lastModifiedBy>
  <cp:revision>45</cp:revision>
  <dcterms:created xsi:type="dcterms:W3CDTF">2016-04-11T20:31:13Z</dcterms:created>
  <dcterms:modified xsi:type="dcterms:W3CDTF">2022-06-27T14:19:42Z</dcterms:modified>
</cp:coreProperties>
</file>