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377" r:id="rId2"/>
    <p:sldId id="363" r:id="rId3"/>
    <p:sldId id="260" r:id="rId4"/>
    <p:sldId id="262" r:id="rId5"/>
    <p:sldId id="334" r:id="rId6"/>
    <p:sldId id="349" r:id="rId7"/>
    <p:sldId id="337" r:id="rId8"/>
    <p:sldId id="351" r:id="rId9"/>
    <p:sldId id="344" r:id="rId10"/>
    <p:sldId id="342" r:id="rId11"/>
    <p:sldId id="283" r:id="rId12"/>
    <p:sldId id="362" r:id="rId13"/>
    <p:sldId id="313" r:id="rId14"/>
    <p:sldId id="290" r:id="rId15"/>
    <p:sldId id="292" r:id="rId16"/>
    <p:sldId id="293" r:id="rId17"/>
    <p:sldId id="376" r:id="rId18"/>
    <p:sldId id="258"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7985"/>
    <p:restoredTop sz="95946"/>
  </p:normalViewPr>
  <p:slideViewPr>
    <p:cSldViewPr snapToGrid="0" snapToObjects="1">
      <p:cViewPr varScale="1">
        <p:scale>
          <a:sx n="76" d="100"/>
          <a:sy n="76" d="100"/>
        </p:scale>
        <p:origin x="208" y="10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20D764-58D5-7643-8687-7C1B02A26A82}" type="datetimeFigureOut">
              <a:rPr lang="en-US" smtClean="0"/>
              <a:t>6/27/22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A7864F-3FE0-FB43-ABB2-590FE3A99F38}" type="slidenum">
              <a:rPr lang="en-US" smtClean="0"/>
              <a:t>‹#›</a:t>
            </a:fld>
            <a:endParaRPr lang="en-US"/>
          </a:p>
        </p:txBody>
      </p:sp>
    </p:spTree>
    <p:extLst>
      <p:ext uri="{BB962C8B-B14F-4D97-AF65-F5344CB8AC3E}">
        <p14:creationId xmlns:p14="http://schemas.microsoft.com/office/powerpoint/2010/main" val="28072370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CB2935AA-FE81-9B45-BE06-4721F540153D}" type="slidenum">
              <a:rPr lang="en-US" smtClean="0"/>
              <a:t>3</a:t>
            </a:fld>
            <a:endParaRPr lang="en-US"/>
          </a:p>
        </p:txBody>
      </p:sp>
    </p:spTree>
    <p:extLst>
      <p:ext uri="{BB962C8B-B14F-4D97-AF65-F5344CB8AC3E}">
        <p14:creationId xmlns:p14="http://schemas.microsoft.com/office/powerpoint/2010/main" val="31827797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2935AA-FE81-9B45-BE06-4721F540153D}" type="slidenum">
              <a:rPr lang="en-US" smtClean="0"/>
              <a:t>4</a:t>
            </a:fld>
            <a:endParaRPr lang="en-US"/>
          </a:p>
        </p:txBody>
      </p:sp>
    </p:spTree>
    <p:extLst>
      <p:ext uri="{BB962C8B-B14F-4D97-AF65-F5344CB8AC3E}">
        <p14:creationId xmlns:p14="http://schemas.microsoft.com/office/powerpoint/2010/main" val="41440031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Universality</a:t>
            </a:r>
            <a:r>
              <a:rPr lang="en-US" sz="1800" baseline="0" dirty="0"/>
              <a:t> of experience – 41% of 9/11 dead still not identified by DNA, still attempts to do so – because families need it. Malaysia – some relatives still texting their missing, think they are on a desert island. Others think aliens took the plane – there is no certainty, no closure. </a:t>
            </a:r>
            <a:endParaRPr lang="en-US" sz="1800" dirty="0"/>
          </a:p>
        </p:txBody>
      </p:sp>
      <p:sp>
        <p:nvSpPr>
          <p:cNvPr id="4" name="Slide Number Placeholder 3"/>
          <p:cNvSpPr>
            <a:spLocks noGrp="1"/>
          </p:cNvSpPr>
          <p:nvPr>
            <p:ph type="sldNum" sz="quarter" idx="10"/>
          </p:nvPr>
        </p:nvSpPr>
        <p:spPr/>
        <p:txBody>
          <a:bodyPr/>
          <a:lstStyle/>
          <a:p>
            <a:fld id="{CB2935AA-FE81-9B45-BE06-4721F540153D}" type="slidenum">
              <a:rPr lang="en-US" smtClean="0"/>
              <a:t>5</a:t>
            </a:fld>
            <a:endParaRPr lang="en-US"/>
          </a:p>
        </p:txBody>
      </p:sp>
    </p:spTree>
    <p:extLst>
      <p:ext uri="{BB962C8B-B14F-4D97-AF65-F5344CB8AC3E}">
        <p14:creationId xmlns:p14="http://schemas.microsoft.com/office/powerpoint/2010/main" val="25710337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 </a:t>
            </a:r>
            <a:r>
              <a:rPr lang="en-US" baseline="0" dirty="0"/>
              <a:t>Not PTSD, but angry spirits. Cannot be solved with empathy, have to return the bones. </a:t>
            </a:r>
            <a:endParaRPr lang="en-US" dirty="0"/>
          </a:p>
        </p:txBody>
      </p:sp>
      <p:sp>
        <p:nvSpPr>
          <p:cNvPr id="4" name="Slide Number Placeholder 3"/>
          <p:cNvSpPr>
            <a:spLocks noGrp="1"/>
          </p:cNvSpPr>
          <p:nvPr>
            <p:ph type="sldNum" sz="quarter" idx="10"/>
          </p:nvPr>
        </p:nvSpPr>
        <p:spPr/>
        <p:txBody>
          <a:bodyPr/>
          <a:lstStyle/>
          <a:p>
            <a:fld id="{CB2935AA-FE81-9B45-BE06-4721F540153D}" type="slidenum">
              <a:rPr lang="en-US" smtClean="0"/>
              <a:t>6</a:t>
            </a:fld>
            <a:endParaRPr lang="en-US"/>
          </a:p>
        </p:txBody>
      </p:sp>
    </p:spTree>
    <p:extLst>
      <p:ext uri="{BB962C8B-B14F-4D97-AF65-F5344CB8AC3E}">
        <p14:creationId xmlns:p14="http://schemas.microsoft.com/office/powerpoint/2010/main" val="2516389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 Meeting Notes (5/9/14 15:43) -----</a:t>
            </a:r>
          </a:p>
          <a:p>
            <a:r>
              <a:rPr lang="en-US" dirty="0"/>
              <a:t>font change</a:t>
            </a:r>
          </a:p>
        </p:txBody>
      </p:sp>
      <p:sp>
        <p:nvSpPr>
          <p:cNvPr id="4" name="Slide Number Placeholder 3"/>
          <p:cNvSpPr>
            <a:spLocks noGrp="1"/>
          </p:cNvSpPr>
          <p:nvPr>
            <p:ph type="sldNum" sz="quarter" idx="10"/>
          </p:nvPr>
        </p:nvSpPr>
        <p:spPr/>
        <p:txBody>
          <a:bodyPr/>
          <a:lstStyle/>
          <a:p>
            <a:fld id="{CB2935AA-FE81-9B45-BE06-4721F540153D}" type="slidenum">
              <a:rPr lang="en-US" smtClean="0"/>
              <a:t>7</a:t>
            </a:fld>
            <a:endParaRPr lang="en-US"/>
          </a:p>
        </p:txBody>
      </p:sp>
    </p:spTree>
    <p:extLst>
      <p:ext uri="{BB962C8B-B14F-4D97-AF65-F5344CB8AC3E}">
        <p14:creationId xmlns:p14="http://schemas.microsoft.com/office/powerpoint/2010/main" val="16746767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 Meeting Notes (5/9/14 15:43) -----</a:t>
            </a:r>
          </a:p>
          <a:p>
            <a:r>
              <a:rPr lang="en-US" dirty="0"/>
              <a:t>font change</a:t>
            </a:r>
          </a:p>
        </p:txBody>
      </p:sp>
      <p:sp>
        <p:nvSpPr>
          <p:cNvPr id="4" name="Slide Number Placeholder 3"/>
          <p:cNvSpPr>
            <a:spLocks noGrp="1"/>
          </p:cNvSpPr>
          <p:nvPr>
            <p:ph type="sldNum" sz="quarter" idx="10"/>
          </p:nvPr>
        </p:nvSpPr>
        <p:spPr/>
        <p:txBody>
          <a:bodyPr/>
          <a:lstStyle/>
          <a:p>
            <a:fld id="{CB2935AA-FE81-9B45-BE06-4721F540153D}" type="slidenum">
              <a:rPr lang="en-US" smtClean="0"/>
              <a:t>10</a:t>
            </a:fld>
            <a:endParaRPr lang="en-US"/>
          </a:p>
        </p:txBody>
      </p:sp>
    </p:spTree>
    <p:extLst>
      <p:ext uri="{BB962C8B-B14F-4D97-AF65-F5344CB8AC3E}">
        <p14:creationId xmlns:p14="http://schemas.microsoft.com/office/powerpoint/2010/main" val="14779553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 Meeting Notes (5/9/14 15:43) -----</a:t>
            </a:r>
          </a:p>
          <a:p>
            <a:r>
              <a:rPr lang="en-US" dirty="0"/>
              <a:t>font change</a:t>
            </a:r>
          </a:p>
        </p:txBody>
      </p:sp>
      <p:sp>
        <p:nvSpPr>
          <p:cNvPr id="4" name="Slide Number Placeholder 3"/>
          <p:cNvSpPr>
            <a:spLocks noGrp="1"/>
          </p:cNvSpPr>
          <p:nvPr>
            <p:ph type="sldNum" sz="quarter" idx="10"/>
          </p:nvPr>
        </p:nvSpPr>
        <p:spPr/>
        <p:txBody>
          <a:bodyPr/>
          <a:lstStyle/>
          <a:p>
            <a:fld id="{CB2935AA-FE81-9B45-BE06-4721F540153D}" type="slidenum">
              <a:rPr lang="en-US" smtClean="0"/>
              <a:t>12</a:t>
            </a:fld>
            <a:endParaRPr lang="en-US"/>
          </a:p>
        </p:txBody>
      </p:sp>
    </p:spTree>
    <p:extLst>
      <p:ext uri="{BB962C8B-B14F-4D97-AF65-F5344CB8AC3E}">
        <p14:creationId xmlns:p14="http://schemas.microsoft.com/office/powerpoint/2010/main" val="17894087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CF85F-187E-9D67-BE99-624AEE18707F}"/>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99E67CE7-E75C-48B5-6F70-CE678607681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BACCA79A-50B3-FCE8-1E25-C50E3EF74044}"/>
              </a:ext>
            </a:extLst>
          </p:cNvPr>
          <p:cNvSpPr>
            <a:spLocks noGrp="1"/>
          </p:cNvSpPr>
          <p:nvPr>
            <p:ph type="dt" sz="half" idx="10"/>
          </p:nvPr>
        </p:nvSpPr>
        <p:spPr/>
        <p:txBody>
          <a:bodyPr/>
          <a:lstStyle/>
          <a:p>
            <a:fld id="{841F4104-0012-C942-8B55-A7B45AA7FCB8}" type="datetimeFigureOut">
              <a:rPr lang="en-US" smtClean="0"/>
              <a:t>6/27/22</a:t>
            </a:fld>
            <a:endParaRPr lang="en-US"/>
          </a:p>
        </p:txBody>
      </p:sp>
      <p:sp>
        <p:nvSpPr>
          <p:cNvPr id="5" name="Footer Placeholder 4">
            <a:extLst>
              <a:ext uri="{FF2B5EF4-FFF2-40B4-BE49-F238E27FC236}">
                <a16:creationId xmlns:a16="http://schemas.microsoft.com/office/drawing/2014/main" id="{65FD751C-270B-63E4-D54D-93FEC146AC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111B1C-14AF-2307-187D-FD1BA11F1F05}"/>
              </a:ext>
            </a:extLst>
          </p:cNvPr>
          <p:cNvSpPr>
            <a:spLocks noGrp="1"/>
          </p:cNvSpPr>
          <p:nvPr>
            <p:ph type="sldNum" sz="quarter" idx="12"/>
          </p:nvPr>
        </p:nvSpPr>
        <p:spPr/>
        <p:txBody>
          <a:bodyPr/>
          <a:lstStyle/>
          <a:p>
            <a:fld id="{AF339FFE-3458-EB4D-95C9-98C60C23B0E4}" type="slidenum">
              <a:rPr lang="en-US" smtClean="0"/>
              <a:t>‹#›</a:t>
            </a:fld>
            <a:endParaRPr lang="en-US"/>
          </a:p>
        </p:txBody>
      </p:sp>
    </p:spTree>
    <p:extLst>
      <p:ext uri="{BB962C8B-B14F-4D97-AF65-F5344CB8AC3E}">
        <p14:creationId xmlns:p14="http://schemas.microsoft.com/office/powerpoint/2010/main" val="7595679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D209DD-C823-36FB-9201-36533C1F979D}"/>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8678EC88-2C8C-41C4-2C72-D4D1E9AA947A}"/>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289B25F-70C8-E43B-906F-30565C839F23}"/>
              </a:ext>
            </a:extLst>
          </p:cNvPr>
          <p:cNvSpPr>
            <a:spLocks noGrp="1"/>
          </p:cNvSpPr>
          <p:nvPr>
            <p:ph type="dt" sz="half" idx="10"/>
          </p:nvPr>
        </p:nvSpPr>
        <p:spPr/>
        <p:txBody>
          <a:bodyPr/>
          <a:lstStyle/>
          <a:p>
            <a:fld id="{841F4104-0012-C942-8B55-A7B45AA7FCB8}" type="datetimeFigureOut">
              <a:rPr lang="en-US" smtClean="0"/>
              <a:t>6/27/22</a:t>
            </a:fld>
            <a:endParaRPr lang="en-US"/>
          </a:p>
        </p:txBody>
      </p:sp>
      <p:sp>
        <p:nvSpPr>
          <p:cNvPr id="5" name="Footer Placeholder 4">
            <a:extLst>
              <a:ext uri="{FF2B5EF4-FFF2-40B4-BE49-F238E27FC236}">
                <a16:creationId xmlns:a16="http://schemas.microsoft.com/office/drawing/2014/main" id="{620BAE43-E763-9396-3B2F-46EA1E81C0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6B4AFC-E4A8-5F7F-0A13-7985C3E0A254}"/>
              </a:ext>
            </a:extLst>
          </p:cNvPr>
          <p:cNvSpPr>
            <a:spLocks noGrp="1"/>
          </p:cNvSpPr>
          <p:nvPr>
            <p:ph type="sldNum" sz="quarter" idx="12"/>
          </p:nvPr>
        </p:nvSpPr>
        <p:spPr/>
        <p:txBody>
          <a:bodyPr/>
          <a:lstStyle/>
          <a:p>
            <a:fld id="{AF339FFE-3458-EB4D-95C9-98C60C23B0E4}" type="slidenum">
              <a:rPr lang="en-US" smtClean="0"/>
              <a:t>‹#›</a:t>
            </a:fld>
            <a:endParaRPr lang="en-US"/>
          </a:p>
        </p:txBody>
      </p:sp>
    </p:spTree>
    <p:extLst>
      <p:ext uri="{BB962C8B-B14F-4D97-AF65-F5344CB8AC3E}">
        <p14:creationId xmlns:p14="http://schemas.microsoft.com/office/powerpoint/2010/main" val="3518165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B0F929-A2BD-FB52-E0CD-7E4602235EBE}"/>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4EA4D43F-7C2F-25A5-70B3-B07823BF2D4C}"/>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AD75EE4-16C2-FCCB-AE93-935A87326884}"/>
              </a:ext>
            </a:extLst>
          </p:cNvPr>
          <p:cNvSpPr>
            <a:spLocks noGrp="1"/>
          </p:cNvSpPr>
          <p:nvPr>
            <p:ph type="dt" sz="half" idx="10"/>
          </p:nvPr>
        </p:nvSpPr>
        <p:spPr/>
        <p:txBody>
          <a:bodyPr/>
          <a:lstStyle/>
          <a:p>
            <a:fld id="{841F4104-0012-C942-8B55-A7B45AA7FCB8}" type="datetimeFigureOut">
              <a:rPr lang="en-US" smtClean="0"/>
              <a:t>6/27/22</a:t>
            </a:fld>
            <a:endParaRPr lang="en-US"/>
          </a:p>
        </p:txBody>
      </p:sp>
      <p:sp>
        <p:nvSpPr>
          <p:cNvPr id="5" name="Footer Placeholder 4">
            <a:extLst>
              <a:ext uri="{FF2B5EF4-FFF2-40B4-BE49-F238E27FC236}">
                <a16:creationId xmlns:a16="http://schemas.microsoft.com/office/drawing/2014/main" id="{8A563C56-7D78-D5BF-30E6-869B1850E7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C7DCA4-5AB0-935A-46A2-08E28EC41EFD}"/>
              </a:ext>
            </a:extLst>
          </p:cNvPr>
          <p:cNvSpPr>
            <a:spLocks noGrp="1"/>
          </p:cNvSpPr>
          <p:nvPr>
            <p:ph type="sldNum" sz="quarter" idx="12"/>
          </p:nvPr>
        </p:nvSpPr>
        <p:spPr/>
        <p:txBody>
          <a:bodyPr/>
          <a:lstStyle/>
          <a:p>
            <a:fld id="{AF339FFE-3458-EB4D-95C9-98C60C23B0E4}" type="slidenum">
              <a:rPr lang="en-US" smtClean="0"/>
              <a:t>‹#›</a:t>
            </a:fld>
            <a:endParaRPr lang="en-US"/>
          </a:p>
        </p:txBody>
      </p:sp>
    </p:spTree>
    <p:extLst>
      <p:ext uri="{BB962C8B-B14F-4D97-AF65-F5344CB8AC3E}">
        <p14:creationId xmlns:p14="http://schemas.microsoft.com/office/powerpoint/2010/main" val="3787956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E3D31-87B0-BE97-C7D6-F683B6B78BA1}"/>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B821B10D-FA01-E5CA-3E12-59D377D61C09}"/>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2B4DB70-2CA3-16B9-5DC7-56B3C9D8DCFC}"/>
              </a:ext>
            </a:extLst>
          </p:cNvPr>
          <p:cNvSpPr>
            <a:spLocks noGrp="1"/>
          </p:cNvSpPr>
          <p:nvPr>
            <p:ph type="dt" sz="half" idx="10"/>
          </p:nvPr>
        </p:nvSpPr>
        <p:spPr/>
        <p:txBody>
          <a:bodyPr/>
          <a:lstStyle/>
          <a:p>
            <a:fld id="{841F4104-0012-C942-8B55-A7B45AA7FCB8}" type="datetimeFigureOut">
              <a:rPr lang="en-US" smtClean="0"/>
              <a:t>6/27/22</a:t>
            </a:fld>
            <a:endParaRPr lang="en-US"/>
          </a:p>
        </p:txBody>
      </p:sp>
      <p:sp>
        <p:nvSpPr>
          <p:cNvPr id="5" name="Footer Placeholder 4">
            <a:extLst>
              <a:ext uri="{FF2B5EF4-FFF2-40B4-BE49-F238E27FC236}">
                <a16:creationId xmlns:a16="http://schemas.microsoft.com/office/drawing/2014/main" id="{A0AD2461-E304-D1BC-E8A8-DAE691EB84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02064E-4A8D-BBC0-9856-8257F55B13BA}"/>
              </a:ext>
            </a:extLst>
          </p:cNvPr>
          <p:cNvSpPr>
            <a:spLocks noGrp="1"/>
          </p:cNvSpPr>
          <p:nvPr>
            <p:ph type="sldNum" sz="quarter" idx="12"/>
          </p:nvPr>
        </p:nvSpPr>
        <p:spPr/>
        <p:txBody>
          <a:bodyPr/>
          <a:lstStyle/>
          <a:p>
            <a:fld id="{AF339FFE-3458-EB4D-95C9-98C60C23B0E4}" type="slidenum">
              <a:rPr lang="en-US" smtClean="0"/>
              <a:t>‹#›</a:t>
            </a:fld>
            <a:endParaRPr lang="en-US"/>
          </a:p>
        </p:txBody>
      </p:sp>
    </p:spTree>
    <p:extLst>
      <p:ext uri="{BB962C8B-B14F-4D97-AF65-F5344CB8AC3E}">
        <p14:creationId xmlns:p14="http://schemas.microsoft.com/office/powerpoint/2010/main" val="20301656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20D2F-6CF5-31E3-03AE-104F1C2139BA}"/>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CB63B16F-9C9B-19AC-8BCA-D41F26D1A02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DC61EB86-8130-0DD0-268B-850665A9C4DE}"/>
              </a:ext>
            </a:extLst>
          </p:cNvPr>
          <p:cNvSpPr>
            <a:spLocks noGrp="1"/>
          </p:cNvSpPr>
          <p:nvPr>
            <p:ph type="dt" sz="half" idx="10"/>
          </p:nvPr>
        </p:nvSpPr>
        <p:spPr/>
        <p:txBody>
          <a:bodyPr/>
          <a:lstStyle/>
          <a:p>
            <a:fld id="{841F4104-0012-C942-8B55-A7B45AA7FCB8}" type="datetimeFigureOut">
              <a:rPr lang="en-US" smtClean="0"/>
              <a:t>6/27/22</a:t>
            </a:fld>
            <a:endParaRPr lang="en-US"/>
          </a:p>
        </p:txBody>
      </p:sp>
      <p:sp>
        <p:nvSpPr>
          <p:cNvPr id="5" name="Footer Placeholder 4">
            <a:extLst>
              <a:ext uri="{FF2B5EF4-FFF2-40B4-BE49-F238E27FC236}">
                <a16:creationId xmlns:a16="http://schemas.microsoft.com/office/drawing/2014/main" id="{553B3F71-524C-177E-49D1-4E0304F799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E435A8-B963-0E68-4689-B505EA064931}"/>
              </a:ext>
            </a:extLst>
          </p:cNvPr>
          <p:cNvSpPr>
            <a:spLocks noGrp="1"/>
          </p:cNvSpPr>
          <p:nvPr>
            <p:ph type="sldNum" sz="quarter" idx="12"/>
          </p:nvPr>
        </p:nvSpPr>
        <p:spPr/>
        <p:txBody>
          <a:bodyPr/>
          <a:lstStyle/>
          <a:p>
            <a:fld id="{AF339FFE-3458-EB4D-95C9-98C60C23B0E4}" type="slidenum">
              <a:rPr lang="en-US" smtClean="0"/>
              <a:t>‹#›</a:t>
            </a:fld>
            <a:endParaRPr lang="en-US"/>
          </a:p>
        </p:txBody>
      </p:sp>
    </p:spTree>
    <p:extLst>
      <p:ext uri="{BB962C8B-B14F-4D97-AF65-F5344CB8AC3E}">
        <p14:creationId xmlns:p14="http://schemas.microsoft.com/office/powerpoint/2010/main" val="26331716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7FCB6B-2602-A79E-76A2-4335E6A4DAD1}"/>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78AF670-2FC8-C0FB-C748-DA3F558B5F2D}"/>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E30FDE55-24EF-4B94-C6E5-FF7F36FFF72C}"/>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2944E9B8-5FCD-0838-D259-2AA4D356E923}"/>
              </a:ext>
            </a:extLst>
          </p:cNvPr>
          <p:cNvSpPr>
            <a:spLocks noGrp="1"/>
          </p:cNvSpPr>
          <p:nvPr>
            <p:ph type="dt" sz="half" idx="10"/>
          </p:nvPr>
        </p:nvSpPr>
        <p:spPr/>
        <p:txBody>
          <a:bodyPr/>
          <a:lstStyle/>
          <a:p>
            <a:fld id="{841F4104-0012-C942-8B55-A7B45AA7FCB8}" type="datetimeFigureOut">
              <a:rPr lang="en-US" smtClean="0"/>
              <a:t>6/27/22</a:t>
            </a:fld>
            <a:endParaRPr lang="en-US"/>
          </a:p>
        </p:txBody>
      </p:sp>
      <p:sp>
        <p:nvSpPr>
          <p:cNvPr id="6" name="Footer Placeholder 5">
            <a:extLst>
              <a:ext uri="{FF2B5EF4-FFF2-40B4-BE49-F238E27FC236}">
                <a16:creationId xmlns:a16="http://schemas.microsoft.com/office/drawing/2014/main" id="{F33C8F49-43C0-B5DB-18DB-7FCEB988274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80AC320-103C-624B-DDC6-09342D22EC83}"/>
              </a:ext>
            </a:extLst>
          </p:cNvPr>
          <p:cNvSpPr>
            <a:spLocks noGrp="1"/>
          </p:cNvSpPr>
          <p:nvPr>
            <p:ph type="sldNum" sz="quarter" idx="12"/>
          </p:nvPr>
        </p:nvSpPr>
        <p:spPr/>
        <p:txBody>
          <a:bodyPr/>
          <a:lstStyle/>
          <a:p>
            <a:fld id="{AF339FFE-3458-EB4D-95C9-98C60C23B0E4}" type="slidenum">
              <a:rPr lang="en-US" smtClean="0"/>
              <a:t>‹#›</a:t>
            </a:fld>
            <a:endParaRPr lang="en-US"/>
          </a:p>
        </p:txBody>
      </p:sp>
    </p:spTree>
    <p:extLst>
      <p:ext uri="{BB962C8B-B14F-4D97-AF65-F5344CB8AC3E}">
        <p14:creationId xmlns:p14="http://schemas.microsoft.com/office/powerpoint/2010/main" val="17069571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C168E-7BD8-523D-48B0-0CB535902714}"/>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9F77D20D-A59F-1462-6AA6-EB3E7D2744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647E6A96-ABB5-5D46-3E9E-3A84C57E3A67}"/>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008BC111-9425-5956-A4C8-8984EE751E2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9BB2932-CABF-F210-600A-121924213776}"/>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DB219D80-407A-0621-4F76-C34F7B050051}"/>
              </a:ext>
            </a:extLst>
          </p:cNvPr>
          <p:cNvSpPr>
            <a:spLocks noGrp="1"/>
          </p:cNvSpPr>
          <p:nvPr>
            <p:ph type="dt" sz="half" idx="10"/>
          </p:nvPr>
        </p:nvSpPr>
        <p:spPr/>
        <p:txBody>
          <a:bodyPr/>
          <a:lstStyle/>
          <a:p>
            <a:fld id="{841F4104-0012-C942-8B55-A7B45AA7FCB8}" type="datetimeFigureOut">
              <a:rPr lang="en-US" smtClean="0"/>
              <a:t>6/27/22</a:t>
            </a:fld>
            <a:endParaRPr lang="en-US"/>
          </a:p>
        </p:txBody>
      </p:sp>
      <p:sp>
        <p:nvSpPr>
          <p:cNvPr id="8" name="Footer Placeholder 7">
            <a:extLst>
              <a:ext uri="{FF2B5EF4-FFF2-40B4-BE49-F238E27FC236}">
                <a16:creationId xmlns:a16="http://schemas.microsoft.com/office/drawing/2014/main" id="{4D53C536-687C-AF7C-B215-99A9D8E379D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BD4F6B5-6B02-19F5-F2D5-580D2F9163AD}"/>
              </a:ext>
            </a:extLst>
          </p:cNvPr>
          <p:cNvSpPr>
            <a:spLocks noGrp="1"/>
          </p:cNvSpPr>
          <p:nvPr>
            <p:ph type="sldNum" sz="quarter" idx="12"/>
          </p:nvPr>
        </p:nvSpPr>
        <p:spPr/>
        <p:txBody>
          <a:bodyPr/>
          <a:lstStyle/>
          <a:p>
            <a:fld id="{AF339FFE-3458-EB4D-95C9-98C60C23B0E4}" type="slidenum">
              <a:rPr lang="en-US" smtClean="0"/>
              <a:t>‹#›</a:t>
            </a:fld>
            <a:endParaRPr lang="en-US"/>
          </a:p>
        </p:txBody>
      </p:sp>
    </p:spTree>
    <p:extLst>
      <p:ext uri="{BB962C8B-B14F-4D97-AF65-F5344CB8AC3E}">
        <p14:creationId xmlns:p14="http://schemas.microsoft.com/office/powerpoint/2010/main" val="40387165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656FD-9361-B2DC-10E1-15D9F053E834}"/>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F0037BF1-0757-17DC-DAF3-3A366BC028FB}"/>
              </a:ext>
            </a:extLst>
          </p:cNvPr>
          <p:cNvSpPr>
            <a:spLocks noGrp="1"/>
          </p:cNvSpPr>
          <p:nvPr>
            <p:ph type="dt" sz="half" idx="10"/>
          </p:nvPr>
        </p:nvSpPr>
        <p:spPr/>
        <p:txBody>
          <a:bodyPr/>
          <a:lstStyle/>
          <a:p>
            <a:fld id="{841F4104-0012-C942-8B55-A7B45AA7FCB8}" type="datetimeFigureOut">
              <a:rPr lang="en-US" smtClean="0"/>
              <a:t>6/27/22</a:t>
            </a:fld>
            <a:endParaRPr lang="en-US"/>
          </a:p>
        </p:txBody>
      </p:sp>
      <p:sp>
        <p:nvSpPr>
          <p:cNvPr id="4" name="Footer Placeholder 3">
            <a:extLst>
              <a:ext uri="{FF2B5EF4-FFF2-40B4-BE49-F238E27FC236}">
                <a16:creationId xmlns:a16="http://schemas.microsoft.com/office/drawing/2014/main" id="{7EDE69A5-4B03-D13E-03FE-63D69D87D7D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00E2056-CE1B-39C3-0FE9-6269F31D67FB}"/>
              </a:ext>
            </a:extLst>
          </p:cNvPr>
          <p:cNvSpPr>
            <a:spLocks noGrp="1"/>
          </p:cNvSpPr>
          <p:nvPr>
            <p:ph type="sldNum" sz="quarter" idx="12"/>
          </p:nvPr>
        </p:nvSpPr>
        <p:spPr/>
        <p:txBody>
          <a:bodyPr/>
          <a:lstStyle/>
          <a:p>
            <a:fld id="{AF339FFE-3458-EB4D-95C9-98C60C23B0E4}" type="slidenum">
              <a:rPr lang="en-US" smtClean="0"/>
              <a:t>‹#›</a:t>
            </a:fld>
            <a:endParaRPr lang="en-US"/>
          </a:p>
        </p:txBody>
      </p:sp>
    </p:spTree>
    <p:extLst>
      <p:ext uri="{BB962C8B-B14F-4D97-AF65-F5344CB8AC3E}">
        <p14:creationId xmlns:p14="http://schemas.microsoft.com/office/powerpoint/2010/main" val="40218952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A4DFCF0-E3CB-D17F-1931-ED2CD04D497E}"/>
              </a:ext>
            </a:extLst>
          </p:cNvPr>
          <p:cNvSpPr>
            <a:spLocks noGrp="1"/>
          </p:cNvSpPr>
          <p:nvPr>
            <p:ph type="dt" sz="half" idx="10"/>
          </p:nvPr>
        </p:nvSpPr>
        <p:spPr/>
        <p:txBody>
          <a:bodyPr/>
          <a:lstStyle/>
          <a:p>
            <a:fld id="{841F4104-0012-C942-8B55-A7B45AA7FCB8}" type="datetimeFigureOut">
              <a:rPr lang="en-US" smtClean="0"/>
              <a:t>6/27/22</a:t>
            </a:fld>
            <a:endParaRPr lang="en-US"/>
          </a:p>
        </p:txBody>
      </p:sp>
      <p:sp>
        <p:nvSpPr>
          <p:cNvPr id="3" name="Footer Placeholder 2">
            <a:extLst>
              <a:ext uri="{FF2B5EF4-FFF2-40B4-BE49-F238E27FC236}">
                <a16:creationId xmlns:a16="http://schemas.microsoft.com/office/drawing/2014/main" id="{C8517753-488B-0D36-A9F4-924163CEF1B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971FA95-7CD7-3023-8A46-97712E76E80E}"/>
              </a:ext>
            </a:extLst>
          </p:cNvPr>
          <p:cNvSpPr>
            <a:spLocks noGrp="1"/>
          </p:cNvSpPr>
          <p:nvPr>
            <p:ph type="sldNum" sz="quarter" idx="12"/>
          </p:nvPr>
        </p:nvSpPr>
        <p:spPr/>
        <p:txBody>
          <a:bodyPr/>
          <a:lstStyle/>
          <a:p>
            <a:fld id="{AF339FFE-3458-EB4D-95C9-98C60C23B0E4}" type="slidenum">
              <a:rPr lang="en-US" smtClean="0"/>
              <a:t>‹#›</a:t>
            </a:fld>
            <a:endParaRPr lang="en-US"/>
          </a:p>
        </p:txBody>
      </p:sp>
    </p:spTree>
    <p:extLst>
      <p:ext uri="{BB962C8B-B14F-4D97-AF65-F5344CB8AC3E}">
        <p14:creationId xmlns:p14="http://schemas.microsoft.com/office/powerpoint/2010/main" val="11784206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25BC9-54C5-3918-FE1B-6B1AEA5610E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51F01D9D-5F3D-695C-EB1A-E955F25C7B8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78385836-683D-7173-81F2-1D99905B12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5BAC918-C3C0-8905-2711-D36CBACBB879}"/>
              </a:ext>
            </a:extLst>
          </p:cNvPr>
          <p:cNvSpPr>
            <a:spLocks noGrp="1"/>
          </p:cNvSpPr>
          <p:nvPr>
            <p:ph type="dt" sz="half" idx="10"/>
          </p:nvPr>
        </p:nvSpPr>
        <p:spPr/>
        <p:txBody>
          <a:bodyPr/>
          <a:lstStyle/>
          <a:p>
            <a:fld id="{841F4104-0012-C942-8B55-A7B45AA7FCB8}" type="datetimeFigureOut">
              <a:rPr lang="en-US" smtClean="0"/>
              <a:t>6/27/22</a:t>
            </a:fld>
            <a:endParaRPr lang="en-US"/>
          </a:p>
        </p:txBody>
      </p:sp>
      <p:sp>
        <p:nvSpPr>
          <p:cNvPr id="6" name="Footer Placeholder 5">
            <a:extLst>
              <a:ext uri="{FF2B5EF4-FFF2-40B4-BE49-F238E27FC236}">
                <a16:creationId xmlns:a16="http://schemas.microsoft.com/office/drawing/2014/main" id="{A5B93B31-4317-3FAC-5233-0AA98E10A17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A68136A-5CA0-A477-23A6-105F990719F3}"/>
              </a:ext>
            </a:extLst>
          </p:cNvPr>
          <p:cNvSpPr>
            <a:spLocks noGrp="1"/>
          </p:cNvSpPr>
          <p:nvPr>
            <p:ph type="sldNum" sz="quarter" idx="12"/>
          </p:nvPr>
        </p:nvSpPr>
        <p:spPr/>
        <p:txBody>
          <a:bodyPr/>
          <a:lstStyle/>
          <a:p>
            <a:fld id="{AF339FFE-3458-EB4D-95C9-98C60C23B0E4}" type="slidenum">
              <a:rPr lang="en-US" smtClean="0"/>
              <a:t>‹#›</a:t>
            </a:fld>
            <a:endParaRPr lang="en-US"/>
          </a:p>
        </p:txBody>
      </p:sp>
    </p:spTree>
    <p:extLst>
      <p:ext uri="{BB962C8B-B14F-4D97-AF65-F5344CB8AC3E}">
        <p14:creationId xmlns:p14="http://schemas.microsoft.com/office/powerpoint/2010/main" val="33147765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37FBB-972C-5E76-FF15-0326C578367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3E229E44-C1F7-99FD-4192-0E21257BD78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6F7AF93-AF73-D1A2-1400-86A99386B2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64D9C37-16D0-2865-442E-4FBFC0B2C2EF}"/>
              </a:ext>
            </a:extLst>
          </p:cNvPr>
          <p:cNvSpPr>
            <a:spLocks noGrp="1"/>
          </p:cNvSpPr>
          <p:nvPr>
            <p:ph type="dt" sz="half" idx="10"/>
          </p:nvPr>
        </p:nvSpPr>
        <p:spPr/>
        <p:txBody>
          <a:bodyPr/>
          <a:lstStyle/>
          <a:p>
            <a:fld id="{841F4104-0012-C942-8B55-A7B45AA7FCB8}" type="datetimeFigureOut">
              <a:rPr lang="en-US" smtClean="0"/>
              <a:t>6/27/22</a:t>
            </a:fld>
            <a:endParaRPr lang="en-US"/>
          </a:p>
        </p:txBody>
      </p:sp>
      <p:sp>
        <p:nvSpPr>
          <p:cNvPr id="6" name="Footer Placeholder 5">
            <a:extLst>
              <a:ext uri="{FF2B5EF4-FFF2-40B4-BE49-F238E27FC236}">
                <a16:creationId xmlns:a16="http://schemas.microsoft.com/office/drawing/2014/main" id="{E71C4DD2-3443-4FB4-14BC-D905E4F958F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F55A69-7311-32BB-F4B8-8351F70F2801}"/>
              </a:ext>
            </a:extLst>
          </p:cNvPr>
          <p:cNvSpPr>
            <a:spLocks noGrp="1"/>
          </p:cNvSpPr>
          <p:nvPr>
            <p:ph type="sldNum" sz="quarter" idx="12"/>
          </p:nvPr>
        </p:nvSpPr>
        <p:spPr/>
        <p:txBody>
          <a:bodyPr/>
          <a:lstStyle/>
          <a:p>
            <a:fld id="{AF339FFE-3458-EB4D-95C9-98C60C23B0E4}" type="slidenum">
              <a:rPr lang="en-US" smtClean="0"/>
              <a:t>‹#›</a:t>
            </a:fld>
            <a:endParaRPr lang="en-US"/>
          </a:p>
        </p:txBody>
      </p:sp>
    </p:spTree>
    <p:extLst>
      <p:ext uri="{BB962C8B-B14F-4D97-AF65-F5344CB8AC3E}">
        <p14:creationId xmlns:p14="http://schemas.microsoft.com/office/powerpoint/2010/main" val="937216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CE5F10C-F270-AF2C-7019-CB5A317E25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3CF8E0B9-FEE5-030B-0E83-130B594D4D4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E8668BF-5CFF-96D4-F447-077C553E89A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1F4104-0012-C942-8B55-A7B45AA7FCB8}" type="datetimeFigureOut">
              <a:rPr lang="en-US" smtClean="0"/>
              <a:t>6/27/22</a:t>
            </a:fld>
            <a:endParaRPr lang="en-US"/>
          </a:p>
        </p:txBody>
      </p:sp>
      <p:sp>
        <p:nvSpPr>
          <p:cNvPr id="5" name="Footer Placeholder 4">
            <a:extLst>
              <a:ext uri="{FF2B5EF4-FFF2-40B4-BE49-F238E27FC236}">
                <a16:creationId xmlns:a16="http://schemas.microsoft.com/office/drawing/2014/main" id="{29F8AB5F-9AA4-90E2-8B48-99AC6399F5E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F317B0C-1FF1-DEB9-1922-4958E2302AD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339FFE-3458-EB4D-95C9-98C60C23B0E4}" type="slidenum">
              <a:rPr lang="en-US" smtClean="0"/>
              <a:t>‹#›</a:t>
            </a:fld>
            <a:endParaRPr lang="en-US"/>
          </a:p>
        </p:txBody>
      </p:sp>
    </p:spTree>
    <p:extLst>
      <p:ext uri="{BB962C8B-B14F-4D97-AF65-F5344CB8AC3E}">
        <p14:creationId xmlns:p14="http://schemas.microsoft.com/office/powerpoint/2010/main" val="7696932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26.jpe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B52422E-D01B-3AC5-F66B-D23DC86E1319}"/>
              </a:ext>
            </a:extLst>
          </p:cNvPr>
          <p:cNvSpPr txBox="1"/>
          <p:nvPr/>
        </p:nvSpPr>
        <p:spPr>
          <a:xfrm>
            <a:off x="1693333" y="694267"/>
            <a:ext cx="7721600" cy="584775"/>
          </a:xfrm>
          <a:prstGeom prst="rect">
            <a:avLst/>
          </a:prstGeom>
          <a:noFill/>
        </p:spPr>
        <p:txBody>
          <a:bodyPr wrap="square" rtlCol="0">
            <a:spAutoFit/>
          </a:bodyPr>
          <a:lstStyle/>
          <a:p>
            <a:r>
              <a:rPr lang="en-US" sz="3200" dirty="0">
                <a:solidFill>
                  <a:schemeClr val="bg1"/>
                </a:solidFill>
              </a:rPr>
              <a:t>MULTIGENERATIONAL LEGACIES OF TORTURE</a:t>
            </a:r>
          </a:p>
        </p:txBody>
      </p:sp>
      <p:sp>
        <p:nvSpPr>
          <p:cNvPr id="3" name="TextBox 2">
            <a:extLst>
              <a:ext uri="{FF2B5EF4-FFF2-40B4-BE49-F238E27FC236}">
                <a16:creationId xmlns:a16="http://schemas.microsoft.com/office/drawing/2014/main" id="{B5D2C1F6-8739-6E88-0B41-E807FB593398}"/>
              </a:ext>
            </a:extLst>
          </p:cNvPr>
          <p:cNvSpPr txBox="1"/>
          <p:nvPr/>
        </p:nvSpPr>
        <p:spPr>
          <a:xfrm>
            <a:off x="2709332" y="4478866"/>
            <a:ext cx="6062134" cy="1938992"/>
          </a:xfrm>
          <a:prstGeom prst="rect">
            <a:avLst/>
          </a:prstGeom>
          <a:noFill/>
        </p:spPr>
        <p:txBody>
          <a:bodyPr wrap="square" rtlCol="0">
            <a:spAutoFit/>
          </a:bodyPr>
          <a:lstStyle/>
          <a:p>
            <a:pPr algn="ctr"/>
            <a:r>
              <a:rPr lang="en-US" sz="2400" dirty="0">
                <a:solidFill>
                  <a:schemeClr val="bg1"/>
                </a:solidFill>
              </a:rPr>
              <a:t>Shari Eppel – Forensic Anthropologist and Psychologist</a:t>
            </a:r>
          </a:p>
          <a:p>
            <a:pPr algn="ctr"/>
            <a:endParaRPr lang="en-US" sz="2400" dirty="0">
              <a:solidFill>
                <a:schemeClr val="bg1"/>
              </a:solidFill>
            </a:endParaRPr>
          </a:p>
          <a:p>
            <a:pPr algn="ctr"/>
            <a:r>
              <a:rPr lang="en-US" sz="2400" dirty="0">
                <a:solidFill>
                  <a:schemeClr val="bg1"/>
                </a:solidFill>
              </a:rPr>
              <a:t>ZIMBABWE </a:t>
            </a:r>
          </a:p>
          <a:p>
            <a:pPr algn="ctr"/>
            <a:r>
              <a:rPr lang="en-US" sz="2400" dirty="0">
                <a:solidFill>
                  <a:schemeClr val="bg1"/>
                </a:solidFill>
              </a:rPr>
              <a:t>27 June 2022</a:t>
            </a:r>
          </a:p>
        </p:txBody>
      </p:sp>
      <p:pic>
        <p:nvPicPr>
          <p:cNvPr id="4" name="Picture 3">
            <a:extLst>
              <a:ext uri="{FF2B5EF4-FFF2-40B4-BE49-F238E27FC236}">
                <a16:creationId xmlns:a16="http://schemas.microsoft.com/office/drawing/2014/main" id="{DD1D99EA-0AE9-DA34-C351-D98EFDB7AB1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900921" y="1470910"/>
            <a:ext cx="3678955" cy="2816087"/>
          </a:xfrm>
          <a:prstGeom prst="rect">
            <a:avLst/>
          </a:prstGeom>
        </p:spPr>
      </p:pic>
    </p:spTree>
    <p:extLst>
      <p:ext uri="{BB962C8B-B14F-4D97-AF65-F5344CB8AC3E}">
        <p14:creationId xmlns:p14="http://schemas.microsoft.com/office/powerpoint/2010/main" val="34259229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81200" y="264886"/>
            <a:ext cx="5791200" cy="4343400"/>
          </a:xfrm>
          <a:prstGeom prst="rect">
            <a:avLst/>
          </a:prstGeom>
        </p:spPr>
      </p:pic>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907950" y="1988457"/>
            <a:ext cx="3108297" cy="4753429"/>
          </a:xfrm>
          <a:prstGeom prst="rect">
            <a:avLst/>
          </a:prstGeom>
        </p:spPr>
      </p:pic>
      <p:sp>
        <p:nvSpPr>
          <p:cNvPr id="6" name="TextBox 5">
            <a:extLst>
              <a:ext uri="{FF2B5EF4-FFF2-40B4-BE49-F238E27FC236}">
                <a16:creationId xmlns:a16="http://schemas.microsoft.com/office/drawing/2014/main" id="{269DB6E0-B5B5-BF4D-AE6E-A0AD758B0CD8}"/>
              </a:ext>
            </a:extLst>
          </p:cNvPr>
          <p:cNvSpPr txBox="1"/>
          <p:nvPr/>
        </p:nvSpPr>
        <p:spPr>
          <a:xfrm>
            <a:off x="3048000" y="4855518"/>
            <a:ext cx="3225800" cy="1323439"/>
          </a:xfrm>
          <a:prstGeom prst="rect">
            <a:avLst/>
          </a:prstGeom>
          <a:noFill/>
        </p:spPr>
        <p:txBody>
          <a:bodyPr wrap="square" rtlCol="0">
            <a:spAutoFit/>
          </a:bodyPr>
          <a:lstStyle/>
          <a:p>
            <a:r>
              <a:rPr lang="en-US" sz="2000" b="1" dirty="0">
                <a:solidFill>
                  <a:schemeClr val="bg1"/>
                </a:solidFill>
                <a:latin typeface="Arial" panose="020B0604020202020204" pitchFamily="34" charset="0"/>
                <a:cs typeface="Arial" panose="020B0604020202020204" pitchFamily="34" charset="0"/>
              </a:rPr>
              <a:t>Daniel – with his family </a:t>
            </a:r>
          </a:p>
          <a:p>
            <a:endParaRPr lang="en-US" sz="2000" b="1" dirty="0">
              <a:solidFill>
                <a:schemeClr val="bg1"/>
              </a:solidFill>
              <a:latin typeface="Arial" panose="020B0604020202020204" pitchFamily="34" charset="0"/>
              <a:cs typeface="Arial" panose="020B0604020202020204" pitchFamily="34" charset="0"/>
            </a:endParaRPr>
          </a:p>
          <a:p>
            <a:r>
              <a:rPr lang="en-US" sz="2000" b="1" dirty="0">
                <a:solidFill>
                  <a:schemeClr val="bg1"/>
                </a:solidFill>
                <a:latin typeface="Arial" panose="020B0604020202020204" pitchFamily="34" charset="0"/>
                <a:cs typeface="Arial" panose="020B0604020202020204" pitchFamily="34" charset="0"/>
              </a:rPr>
              <a:t> 	- and with the Chief</a:t>
            </a:r>
          </a:p>
        </p:txBody>
      </p:sp>
    </p:spTree>
    <p:extLst>
      <p:ext uri="{BB962C8B-B14F-4D97-AF65-F5344CB8AC3E}">
        <p14:creationId xmlns:p14="http://schemas.microsoft.com/office/powerpoint/2010/main" val="1619868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55324" y="1032349"/>
            <a:ext cx="4464996" cy="2316217"/>
          </a:xfrm>
          <a:prstGeom prst="rect">
            <a:avLst/>
          </a:prstGeom>
        </p:spPr>
      </p:pic>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05000" y="3527896"/>
            <a:ext cx="3238526" cy="2297757"/>
          </a:xfrm>
          <a:prstGeom prst="rect">
            <a:avLst/>
          </a:prstGeom>
        </p:spPr>
      </p:pic>
      <p:sp>
        <p:nvSpPr>
          <p:cNvPr id="4" name="TextBox 3"/>
          <p:cNvSpPr txBox="1"/>
          <p:nvPr/>
        </p:nvSpPr>
        <p:spPr>
          <a:xfrm>
            <a:off x="2503670" y="5725330"/>
            <a:ext cx="2398530" cy="738664"/>
          </a:xfrm>
          <a:prstGeom prst="rect">
            <a:avLst/>
          </a:prstGeom>
          <a:noFill/>
        </p:spPr>
        <p:txBody>
          <a:bodyPr wrap="square" rtlCol="0">
            <a:spAutoFit/>
          </a:bodyPr>
          <a:lstStyle/>
          <a:p>
            <a:endParaRPr lang="en-US" sz="2100" b="1" dirty="0">
              <a:latin typeface="Arial" panose="020B0604020202020204" pitchFamily="34" charset="0"/>
              <a:cs typeface="Arial" panose="020B0604020202020204" pitchFamily="34" charset="0"/>
            </a:endParaRPr>
          </a:p>
          <a:p>
            <a:r>
              <a:rPr lang="en-US" sz="2100" b="1" dirty="0">
                <a:latin typeface="Arial" panose="020B0604020202020204" pitchFamily="34" charset="0"/>
                <a:cs typeface="Arial" panose="020B0604020202020204" pitchFamily="34" charset="0"/>
              </a:rPr>
              <a:t>Hand drawn map</a:t>
            </a:r>
          </a:p>
        </p:txBody>
      </p:sp>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244742" y="964139"/>
            <a:ext cx="4316255" cy="3237191"/>
          </a:xfrm>
          <a:prstGeom prst="rect">
            <a:avLst/>
          </a:prstGeom>
        </p:spPr>
      </p:pic>
      <p:sp>
        <p:nvSpPr>
          <p:cNvPr id="6" name="TextBox 5"/>
          <p:cNvSpPr txBox="1"/>
          <p:nvPr/>
        </p:nvSpPr>
        <p:spPr>
          <a:xfrm>
            <a:off x="7623244" y="4492925"/>
            <a:ext cx="2937753" cy="461665"/>
          </a:xfrm>
          <a:prstGeom prst="rect">
            <a:avLst/>
          </a:prstGeom>
          <a:noFill/>
        </p:spPr>
        <p:txBody>
          <a:bodyPr wrap="square" rtlCol="0">
            <a:spAutoFit/>
          </a:bodyPr>
          <a:lstStyle/>
          <a:p>
            <a:r>
              <a:rPr lang="en-US" sz="2400" b="1" dirty="0">
                <a:solidFill>
                  <a:schemeClr val="bg1"/>
                </a:solidFill>
                <a:latin typeface="Arial" panose="020B0604020202020204" pitchFamily="34" charset="0"/>
                <a:cs typeface="Arial" panose="020B0604020202020204" pitchFamily="34" charset="0"/>
              </a:rPr>
              <a:t>Prayers for Julius</a:t>
            </a:r>
          </a:p>
        </p:txBody>
      </p:sp>
      <p:sp>
        <p:nvSpPr>
          <p:cNvPr id="7" name="TextBox 6">
            <a:extLst>
              <a:ext uri="{FF2B5EF4-FFF2-40B4-BE49-F238E27FC236}">
                <a16:creationId xmlns:a16="http://schemas.microsoft.com/office/drawing/2014/main" id="{8EF5B120-FBE0-9D4F-8279-D5F186E85E04}"/>
              </a:ext>
            </a:extLst>
          </p:cNvPr>
          <p:cNvSpPr txBox="1"/>
          <p:nvPr/>
        </p:nvSpPr>
        <p:spPr>
          <a:xfrm>
            <a:off x="1905000" y="304801"/>
            <a:ext cx="4508500" cy="461665"/>
          </a:xfrm>
          <a:prstGeom prst="rect">
            <a:avLst/>
          </a:prstGeom>
          <a:noFill/>
        </p:spPr>
        <p:txBody>
          <a:bodyPr wrap="square" rtlCol="0">
            <a:spAutoFit/>
          </a:bodyPr>
          <a:lstStyle/>
          <a:p>
            <a:r>
              <a:rPr lang="en-US" sz="2400" b="1" dirty="0">
                <a:solidFill>
                  <a:schemeClr val="bg1"/>
                </a:solidFill>
                <a:latin typeface="Arial" panose="020B0604020202020204" pitchFamily="34" charset="0"/>
                <a:cs typeface="Arial" panose="020B0604020202020204" pitchFamily="34" charset="0"/>
              </a:rPr>
              <a:t>Exhumation of Julius, 2018</a:t>
            </a:r>
          </a:p>
        </p:txBody>
      </p:sp>
    </p:spTree>
    <p:extLst>
      <p:ext uri="{BB962C8B-B14F-4D97-AF65-F5344CB8AC3E}">
        <p14:creationId xmlns:p14="http://schemas.microsoft.com/office/powerpoint/2010/main" val="565115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2012732" y="6151069"/>
            <a:ext cx="2895600" cy="275478"/>
          </a:xfrm>
        </p:spPr>
        <p:txBody>
          <a:bodyPr/>
          <a:lstStyle/>
          <a:p>
            <a:r>
              <a:rPr lang="en-US"/>
              <a:t>1</a:t>
            </a:r>
          </a:p>
        </p:txBody>
      </p:sp>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624837" y="624114"/>
            <a:ext cx="6664306" cy="4435929"/>
          </a:xfrm>
          <a:prstGeom prst="rect">
            <a:avLst/>
          </a:prstGeom>
        </p:spPr>
      </p:pic>
      <p:sp>
        <p:nvSpPr>
          <p:cNvPr id="4" name="TextBox 3"/>
          <p:cNvSpPr txBox="1"/>
          <p:nvPr/>
        </p:nvSpPr>
        <p:spPr>
          <a:xfrm>
            <a:off x="4778266" y="5374724"/>
            <a:ext cx="2635468" cy="461665"/>
          </a:xfrm>
          <a:prstGeom prst="rect">
            <a:avLst/>
          </a:prstGeom>
          <a:noFill/>
        </p:spPr>
        <p:txBody>
          <a:bodyPr wrap="square" rtlCol="0">
            <a:spAutoFit/>
          </a:bodyPr>
          <a:lstStyle/>
          <a:p>
            <a:r>
              <a:rPr lang="en-US" sz="2400" b="1" dirty="0">
                <a:solidFill>
                  <a:schemeClr val="bg1"/>
                </a:solidFill>
                <a:latin typeface="Arial" charset="0"/>
                <a:ea typeface="Arial" charset="0"/>
                <a:cs typeface="Arial" charset="0"/>
              </a:rPr>
              <a:t>Reburial, 2018</a:t>
            </a:r>
          </a:p>
        </p:txBody>
      </p:sp>
    </p:spTree>
    <p:extLst>
      <p:ext uri="{BB962C8B-B14F-4D97-AF65-F5344CB8AC3E}">
        <p14:creationId xmlns:p14="http://schemas.microsoft.com/office/powerpoint/2010/main" val="10132199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37717" y="1066192"/>
            <a:ext cx="4748182" cy="3074144"/>
          </a:xfrm>
          <a:prstGeom prst="rect">
            <a:avLst/>
          </a:prstGeom>
        </p:spPr>
      </p:pic>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18585" y="2458206"/>
            <a:ext cx="4449999" cy="3364261"/>
          </a:xfrm>
          <a:prstGeom prst="rect">
            <a:avLst/>
          </a:prstGeom>
        </p:spPr>
      </p:pic>
      <p:sp>
        <p:nvSpPr>
          <p:cNvPr id="5" name="TextBox 4"/>
          <p:cNvSpPr txBox="1"/>
          <p:nvPr/>
        </p:nvSpPr>
        <p:spPr>
          <a:xfrm>
            <a:off x="6879076" y="1251220"/>
            <a:ext cx="3788924" cy="738664"/>
          </a:xfrm>
          <a:prstGeom prst="rect">
            <a:avLst/>
          </a:prstGeom>
          <a:noFill/>
        </p:spPr>
        <p:txBody>
          <a:bodyPr wrap="square" rtlCol="0">
            <a:spAutoFit/>
          </a:bodyPr>
          <a:lstStyle/>
          <a:p>
            <a:r>
              <a:rPr lang="en-US" sz="2100" b="1" dirty="0">
                <a:solidFill>
                  <a:schemeClr val="bg1"/>
                </a:solidFill>
                <a:latin typeface="Arial" panose="020B0604020202020204" pitchFamily="34" charset="0"/>
                <a:cs typeface="Arial" panose="020B0604020202020204" pitchFamily="34" charset="0"/>
              </a:rPr>
              <a:t>Reburial of Julius </a:t>
            </a:r>
            <a:r>
              <a:rPr lang="en-US" sz="2100" b="1" dirty="0" err="1">
                <a:solidFill>
                  <a:schemeClr val="bg1"/>
                </a:solidFill>
                <a:latin typeface="Arial" panose="020B0604020202020204" pitchFamily="34" charset="0"/>
                <a:cs typeface="Arial" panose="020B0604020202020204" pitchFamily="34" charset="0"/>
              </a:rPr>
              <a:t>Mvulo</a:t>
            </a:r>
            <a:r>
              <a:rPr lang="en-US" sz="2100" b="1" dirty="0">
                <a:solidFill>
                  <a:schemeClr val="bg1"/>
                </a:solidFill>
                <a:latin typeface="Arial" panose="020B0604020202020204" pitchFamily="34" charset="0"/>
                <a:cs typeface="Arial" panose="020B0604020202020204" pitchFamily="34" charset="0"/>
              </a:rPr>
              <a:t> </a:t>
            </a:r>
            <a:r>
              <a:rPr lang="en-US" sz="2100" b="1" dirty="0" err="1">
                <a:solidFill>
                  <a:schemeClr val="bg1"/>
                </a:solidFill>
                <a:latin typeface="Arial" panose="020B0604020202020204" pitchFamily="34" charset="0"/>
                <a:cs typeface="Arial" panose="020B0604020202020204" pitchFamily="34" charset="0"/>
              </a:rPr>
              <a:t>Nyathi</a:t>
            </a:r>
            <a:endParaRPr lang="en-US" sz="21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166502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087310" y="1207448"/>
            <a:ext cx="5580690" cy="3983477"/>
          </a:xfrm>
          <a:prstGeom prst="rect">
            <a:avLst/>
          </a:prstGeom>
        </p:spPr>
      </p:pic>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01" y="857250"/>
            <a:ext cx="3427661" cy="5143500"/>
          </a:xfrm>
          <a:prstGeom prst="rect">
            <a:avLst/>
          </a:prstGeom>
        </p:spPr>
      </p:pic>
      <p:sp>
        <p:nvSpPr>
          <p:cNvPr id="4" name="TextBox 3">
            <a:extLst>
              <a:ext uri="{FF2B5EF4-FFF2-40B4-BE49-F238E27FC236}">
                <a16:creationId xmlns:a16="http://schemas.microsoft.com/office/drawing/2014/main" id="{F1A51B5F-7CFF-E54A-BF40-4A46195C21CD}"/>
              </a:ext>
            </a:extLst>
          </p:cNvPr>
          <p:cNvSpPr txBox="1"/>
          <p:nvPr/>
        </p:nvSpPr>
        <p:spPr>
          <a:xfrm>
            <a:off x="5265821" y="5402179"/>
            <a:ext cx="4620126" cy="400110"/>
          </a:xfrm>
          <a:prstGeom prst="rect">
            <a:avLst/>
          </a:prstGeom>
          <a:noFill/>
        </p:spPr>
        <p:txBody>
          <a:bodyPr wrap="square" rtlCol="0">
            <a:spAutoFit/>
          </a:bodyPr>
          <a:lstStyle/>
          <a:p>
            <a:r>
              <a:rPr lang="en-US" sz="2000" b="1" dirty="0">
                <a:solidFill>
                  <a:schemeClr val="bg1"/>
                </a:solidFill>
                <a:latin typeface="Arial" panose="020B0604020202020204" pitchFamily="34" charset="0"/>
                <a:cs typeface="Arial" panose="020B0604020202020204" pitchFamily="34" charset="0"/>
              </a:rPr>
              <a:t>Relatives remembering, in the site</a:t>
            </a:r>
          </a:p>
        </p:txBody>
      </p:sp>
    </p:spTree>
    <p:extLst>
      <p:ext uri="{BB962C8B-B14F-4D97-AF65-F5344CB8AC3E}">
        <p14:creationId xmlns:p14="http://schemas.microsoft.com/office/powerpoint/2010/main" val="1519829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2" y="959391"/>
            <a:ext cx="3027557" cy="3640576"/>
          </a:xfrm>
          <a:prstGeom prst="rect">
            <a:avLst/>
          </a:prstGeom>
        </p:spPr>
      </p:pic>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51559" y="959390"/>
            <a:ext cx="3239311" cy="3939702"/>
          </a:xfrm>
          <a:prstGeom prst="rect">
            <a:avLst/>
          </a:prstGeom>
        </p:spPr>
      </p:pic>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856708" y="959391"/>
            <a:ext cx="2753903" cy="3532553"/>
          </a:xfrm>
          <a:prstGeom prst="rect">
            <a:avLst/>
          </a:prstGeom>
        </p:spPr>
      </p:pic>
      <p:sp>
        <p:nvSpPr>
          <p:cNvPr id="5" name="TextBox 4"/>
          <p:cNvSpPr txBox="1"/>
          <p:nvPr/>
        </p:nvSpPr>
        <p:spPr>
          <a:xfrm>
            <a:off x="2195209" y="5147148"/>
            <a:ext cx="6843408" cy="738664"/>
          </a:xfrm>
          <a:prstGeom prst="rect">
            <a:avLst/>
          </a:prstGeom>
          <a:noFill/>
        </p:spPr>
        <p:txBody>
          <a:bodyPr wrap="square" rtlCol="0">
            <a:spAutoFit/>
          </a:bodyPr>
          <a:lstStyle/>
          <a:p>
            <a:r>
              <a:rPr lang="en-US" sz="2100" b="1" dirty="0">
                <a:solidFill>
                  <a:schemeClr val="bg1"/>
                </a:solidFill>
                <a:latin typeface="Arial" panose="020B0604020202020204" pitchFamily="34" charset="0"/>
                <a:cs typeface="Arial" panose="020B0604020202020204" pitchFamily="34" charset="0"/>
              </a:rPr>
              <a:t>Recovery of memory – </a:t>
            </a:r>
            <a:r>
              <a:rPr lang="en-US" sz="2100" b="1" dirty="0" err="1">
                <a:solidFill>
                  <a:schemeClr val="bg1"/>
                </a:solidFill>
                <a:latin typeface="Arial" panose="020B0604020202020204" pitchFamily="34" charset="0"/>
                <a:cs typeface="Arial" panose="020B0604020202020204" pitchFamily="34" charset="0"/>
              </a:rPr>
              <a:t>Xolani</a:t>
            </a:r>
            <a:r>
              <a:rPr lang="en-US" sz="2100" b="1" dirty="0">
                <a:solidFill>
                  <a:schemeClr val="bg1"/>
                </a:solidFill>
                <a:latin typeface="Arial" panose="020B0604020202020204" pitchFamily="34" charset="0"/>
                <a:cs typeface="Arial" panose="020B0604020202020204" pitchFamily="34" charset="0"/>
              </a:rPr>
              <a:t> meets his father for first time</a:t>
            </a:r>
          </a:p>
        </p:txBody>
      </p:sp>
    </p:spTree>
    <p:extLst>
      <p:ext uri="{BB962C8B-B14F-4D97-AF65-F5344CB8AC3E}">
        <p14:creationId xmlns:p14="http://schemas.microsoft.com/office/powerpoint/2010/main" val="12415215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26141" y="995773"/>
            <a:ext cx="3464570" cy="2509833"/>
          </a:xfrm>
          <a:prstGeom prst="rect">
            <a:avLst/>
          </a:prstGeom>
        </p:spPr>
      </p:pic>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77125" y="860850"/>
            <a:ext cx="3790876" cy="2779679"/>
          </a:xfrm>
          <a:prstGeom prst="rect">
            <a:avLst/>
          </a:prstGeom>
        </p:spPr>
      </p:pic>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675762" y="1541700"/>
            <a:ext cx="3344288" cy="4459051"/>
          </a:xfrm>
          <a:prstGeom prst="rect">
            <a:avLst/>
          </a:prstGeom>
        </p:spPr>
      </p:pic>
      <p:pic>
        <p:nvPicPr>
          <p:cNvPr id="5" name="Picture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114146" y="3636929"/>
            <a:ext cx="2073613" cy="2225447"/>
          </a:xfrm>
          <a:prstGeom prst="rect">
            <a:avLst/>
          </a:prstGeom>
        </p:spPr>
      </p:pic>
      <p:sp>
        <p:nvSpPr>
          <p:cNvPr id="6" name="TextBox 5"/>
          <p:cNvSpPr txBox="1"/>
          <p:nvPr/>
        </p:nvSpPr>
        <p:spPr>
          <a:xfrm>
            <a:off x="8508054" y="4031674"/>
            <a:ext cx="2018896" cy="1384995"/>
          </a:xfrm>
          <a:prstGeom prst="rect">
            <a:avLst/>
          </a:prstGeom>
          <a:noFill/>
        </p:spPr>
        <p:txBody>
          <a:bodyPr wrap="square" rtlCol="0">
            <a:spAutoFit/>
          </a:bodyPr>
          <a:lstStyle/>
          <a:p>
            <a:r>
              <a:rPr lang="en-US" sz="2100" b="1" dirty="0">
                <a:solidFill>
                  <a:schemeClr val="bg1"/>
                </a:solidFill>
                <a:latin typeface="Arial" panose="020B0604020202020204" pitchFamily="34" charset="0"/>
                <a:cs typeface="Arial" panose="020B0604020202020204" pitchFamily="34" charset="0"/>
              </a:rPr>
              <a:t>Justin and </a:t>
            </a:r>
            <a:r>
              <a:rPr lang="en-US" sz="2100" b="1" dirty="0" err="1">
                <a:solidFill>
                  <a:schemeClr val="bg1"/>
                </a:solidFill>
                <a:latin typeface="Arial" panose="020B0604020202020204" pitchFamily="34" charset="0"/>
                <a:cs typeface="Arial" panose="020B0604020202020204" pitchFamily="34" charset="0"/>
              </a:rPr>
              <a:t>Thembi</a:t>
            </a:r>
            <a:r>
              <a:rPr lang="en-US" sz="2100" b="1" dirty="0">
                <a:solidFill>
                  <a:schemeClr val="bg1"/>
                </a:solidFill>
                <a:latin typeface="Arial" panose="020B0604020202020204" pitchFamily="34" charset="0"/>
                <a:cs typeface="Arial" panose="020B0604020202020204" pitchFamily="34" charset="0"/>
              </a:rPr>
              <a:t> come home – Aug 2019</a:t>
            </a:r>
          </a:p>
        </p:txBody>
      </p:sp>
    </p:spTree>
    <p:extLst>
      <p:ext uri="{BB962C8B-B14F-4D97-AF65-F5344CB8AC3E}">
        <p14:creationId xmlns:p14="http://schemas.microsoft.com/office/powerpoint/2010/main" val="1301274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CAA3EE8-8BBF-644E-A3F3-EF5C58CE0134}"/>
              </a:ext>
            </a:extLst>
          </p:cNvPr>
          <p:cNvSpPr>
            <a:spLocks noGrp="1"/>
          </p:cNvSpPr>
          <p:nvPr>
            <p:ph type="ftr" sz="quarter" idx="11"/>
          </p:nvPr>
        </p:nvSpPr>
        <p:spPr/>
        <p:txBody>
          <a:bodyPr/>
          <a:lstStyle/>
          <a:p>
            <a:r>
              <a:rPr lang="en-US"/>
              <a:t>1</a:t>
            </a:r>
          </a:p>
        </p:txBody>
      </p:sp>
      <p:sp>
        <p:nvSpPr>
          <p:cNvPr id="3" name="Slide Number Placeholder 2">
            <a:extLst>
              <a:ext uri="{FF2B5EF4-FFF2-40B4-BE49-F238E27FC236}">
                <a16:creationId xmlns:a16="http://schemas.microsoft.com/office/drawing/2014/main" id="{A9E9DF83-1367-9D48-84C5-4625E057D6F2}"/>
              </a:ext>
            </a:extLst>
          </p:cNvPr>
          <p:cNvSpPr>
            <a:spLocks noGrp="1"/>
          </p:cNvSpPr>
          <p:nvPr>
            <p:ph type="sldNum" sz="quarter" idx="12"/>
          </p:nvPr>
        </p:nvSpPr>
        <p:spPr/>
        <p:txBody>
          <a:bodyPr/>
          <a:lstStyle/>
          <a:p>
            <a:fld id="{A4CC3547-853F-E945-ABE3-0BFA150A1801}" type="slidenum">
              <a:rPr lang="en-US" smtClean="0"/>
              <a:t>17</a:t>
            </a:fld>
            <a:endParaRPr lang="en-US"/>
          </a:p>
        </p:txBody>
      </p:sp>
      <p:pic>
        <p:nvPicPr>
          <p:cNvPr id="5" name="Picture 4">
            <a:extLst>
              <a:ext uri="{FF2B5EF4-FFF2-40B4-BE49-F238E27FC236}">
                <a16:creationId xmlns:a16="http://schemas.microsoft.com/office/drawing/2014/main" id="{1389BBF6-C60E-944A-B472-211FC357952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81175" y="303610"/>
            <a:ext cx="5157787" cy="3868340"/>
          </a:xfrm>
          <a:prstGeom prst="rect">
            <a:avLst/>
          </a:prstGeom>
        </p:spPr>
      </p:pic>
      <p:pic>
        <p:nvPicPr>
          <p:cNvPr id="7" name="Picture 6">
            <a:extLst>
              <a:ext uri="{FF2B5EF4-FFF2-40B4-BE49-F238E27FC236}">
                <a16:creationId xmlns:a16="http://schemas.microsoft.com/office/drawing/2014/main" id="{1179B7BA-412D-DC48-8CCD-966A4631740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71384" y="289322"/>
            <a:ext cx="3139443" cy="3586162"/>
          </a:xfrm>
          <a:prstGeom prst="rect">
            <a:avLst/>
          </a:prstGeom>
        </p:spPr>
      </p:pic>
      <p:pic>
        <p:nvPicPr>
          <p:cNvPr id="9" name="Picture 8">
            <a:extLst>
              <a:ext uri="{FF2B5EF4-FFF2-40B4-BE49-F238E27FC236}">
                <a16:creationId xmlns:a16="http://schemas.microsoft.com/office/drawing/2014/main" id="{6B6E56ED-7E15-2144-964A-12A0D7B1B89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76801" y="2780832"/>
            <a:ext cx="4443163" cy="4077169"/>
          </a:xfrm>
          <a:prstGeom prst="rect">
            <a:avLst/>
          </a:prstGeom>
        </p:spPr>
      </p:pic>
      <p:sp>
        <p:nvSpPr>
          <p:cNvPr id="10" name="TextBox 9">
            <a:extLst>
              <a:ext uri="{FF2B5EF4-FFF2-40B4-BE49-F238E27FC236}">
                <a16:creationId xmlns:a16="http://schemas.microsoft.com/office/drawing/2014/main" id="{BA57C93C-9AE9-D346-9FEC-7E937719AE4D}"/>
              </a:ext>
            </a:extLst>
          </p:cNvPr>
          <p:cNvSpPr txBox="1"/>
          <p:nvPr/>
        </p:nvSpPr>
        <p:spPr>
          <a:xfrm>
            <a:off x="1611350" y="4583532"/>
            <a:ext cx="2773280" cy="707886"/>
          </a:xfrm>
          <a:prstGeom prst="rect">
            <a:avLst/>
          </a:prstGeom>
          <a:noFill/>
        </p:spPr>
        <p:txBody>
          <a:bodyPr wrap="square" rtlCol="0">
            <a:spAutoFit/>
          </a:bodyPr>
          <a:lstStyle/>
          <a:p>
            <a:r>
              <a:rPr lang="en-US" sz="2000" b="1" dirty="0">
                <a:solidFill>
                  <a:schemeClr val="bg1"/>
                </a:solidFill>
                <a:latin typeface="Arial" panose="020B0604020202020204" pitchFamily="34" charset="0"/>
                <a:cs typeface="Arial" panose="020B0604020202020204" pitchFamily="34" charset="0"/>
              </a:rPr>
              <a:t>Tombstone unveiling: Sept 2021</a:t>
            </a:r>
          </a:p>
        </p:txBody>
      </p:sp>
    </p:spTree>
    <p:extLst>
      <p:ext uri="{BB962C8B-B14F-4D97-AF65-F5344CB8AC3E}">
        <p14:creationId xmlns:p14="http://schemas.microsoft.com/office/powerpoint/2010/main" val="2570230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98914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2328C6C-45A5-1C46-8D82-92152BCBF93C}"/>
              </a:ext>
            </a:extLst>
          </p:cNvPr>
          <p:cNvSpPr>
            <a:spLocks noGrp="1"/>
          </p:cNvSpPr>
          <p:nvPr>
            <p:ph type="ftr" sz="quarter" idx="11"/>
          </p:nvPr>
        </p:nvSpPr>
        <p:spPr/>
        <p:txBody>
          <a:bodyPr/>
          <a:lstStyle/>
          <a:p>
            <a:r>
              <a:rPr lang="en-US"/>
              <a:t>1</a:t>
            </a:r>
          </a:p>
        </p:txBody>
      </p:sp>
      <p:sp>
        <p:nvSpPr>
          <p:cNvPr id="3" name="Slide Number Placeholder 2">
            <a:extLst>
              <a:ext uri="{FF2B5EF4-FFF2-40B4-BE49-F238E27FC236}">
                <a16:creationId xmlns:a16="http://schemas.microsoft.com/office/drawing/2014/main" id="{9776B62C-C28B-9343-B09C-8140F3ECC7C3}"/>
              </a:ext>
            </a:extLst>
          </p:cNvPr>
          <p:cNvSpPr>
            <a:spLocks noGrp="1"/>
          </p:cNvSpPr>
          <p:nvPr>
            <p:ph type="sldNum" sz="quarter" idx="12"/>
          </p:nvPr>
        </p:nvSpPr>
        <p:spPr/>
        <p:txBody>
          <a:bodyPr/>
          <a:lstStyle/>
          <a:p>
            <a:fld id="{A4CC3547-853F-E945-ABE3-0BFA150A1801}" type="slidenum">
              <a:rPr lang="en-US" smtClean="0"/>
              <a:t>2</a:t>
            </a:fld>
            <a:endParaRPr lang="en-US"/>
          </a:p>
        </p:txBody>
      </p:sp>
      <p:sp>
        <p:nvSpPr>
          <p:cNvPr id="4" name="TextBox 3">
            <a:extLst>
              <a:ext uri="{FF2B5EF4-FFF2-40B4-BE49-F238E27FC236}">
                <a16:creationId xmlns:a16="http://schemas.microsoft.com/office/drawing/2014/main" id="{A32F9143-03DA-9741-800D-AB1FFA27587E}"/>
              </a:ext>
            </a:extLst>
          </p:cNvPr>
          <p:cNvSpPr txBox="1"/>
          <p:nvPr/>
        </p:nvSpPr>
        <p:spPr>
          <a:xfrm>
            <a:off x="2094017" y="973777"/>
            <a:ext cx="8241475" cy="4154984"/>
          </a:xfrm>
          <a:prstGeom prst="rect">
            <a:avLst/>
          </a:prstGeom>
          <a:noFill/>
        </p:spPr>
        <p:txBody>
          <a:bodyPr wrap="square" rtlCol="0">
            <a:spAutoFit/>
          </a:bodyPr>
          <a:lstStyle/>
          <a:p>
            <a:r>
              <a:rPr lang="en-US" sz="2400" b="1" dirty="0">
                <a:solidFill>
                  <a:schemeClr val="bg1"/>
                </a:solidFill>
                <a:latin typeface="Arial" panose="020B0604020202020204" pitchFamily="34" charset="0"/>
                <a:cs typeface="Arial" panose="020B0604020202020204" pitchFamily="34" charset="0"/>
              </a:rPr>
              <a:t>There are slides that show </a:t>
            </a:r>
            <a:r>
              <a:rPr lang="en-US" sz="2400" b="1" u="sng" dirty="0">
                <a:solidFill>
                  <a:schemeClr val="bg1"/>
                </a:solidFill>
                <a:latin typeface="Arial" panose="020B0604020202020204" pitchFamily="34" charset="0"/>
                <a:cs typeface="Arial" panose="020B0604020202020204" pitchFamily="34" charset="0"/>
              </a:rPr>
              <a:t>skeletal</a:t>
            </a:r>
            <a:r>
              <a:rPr lang="en-US" sz="2400" b="1" dirty="0">
                <a:solidFill>
                  <a:schemeClr val="bg1"/>
                </a:solidFill>
                <a:latin typeface="Arial" panose="020B0604020202020204" pitchFamily="34" charset="0"/>
                <a:cs typeface="Arial" panose="020B0604020202020204" pitchFamily="34" charset="0"/>
              </a:rPr>
              <a:t> human remains….</a:t>
            </a:r>
          </a:p>
          <a:p>
            <a:endParaRPr lang="en-US" sz="2400" b="1" dirty="0">
              <a:solidFill>
                <a:schemeClr val="bg1"/>
              </a:solidFill>
              <a:latin typeface="Arial" panose="020B0604020202020204" pitchFamily="34" charset="0"/>
              <a:cs typeface="Arial" panose="020B0604020202020204" pitchFamily="34" charset="0"/>
            </a:endParaRPr>
          </a:p>
          <a:p>
            <a:r>
              <a:rPr lang="en-US" sz="2400" dirty="0">
                <a:solidFill>
                  <a:schemeClr val="bg1"/>
                </a:solidFill>
                <a:latin typeface="Arial" panose="020B0604020202020204" pitchFamily="34" charset="0"/>
                <a:cs typeface="Arial" panose="020B0604020202020204" pitchFamily="34" charset="0"/>
              </a:rPr>
              <a:t>Please note – full permissions to show human skeletal remains have been given by all concerned relatives throughout this presentation….families tell us that they want others to see the truth their bones can tell. </a:t>
            </a:r>
          </a:p>
          <a:p>
            <a:endParaRPr lang="en-US" sz="2400" dirty="0">
              <a:solidFill>
                <a:schemeClr val="bg1"/>
              </a:solidFill>
              <a:latin typeface="Arial" panose="020B0604020202020204" pitchFamily="34" charset="0"/>
              <a:cs typeface="Arial" panose="020B0604020202020204" pitchFamily="34" charset="0"/>
            </a:endParaRPr>
          </a:p>
          <a:p>
            <a:r>
              <a:rPr lang="en-US" sz="2400" dirty="0">
                <a:solidFill>
                  <a:schemeClr val="bg1"/>
                </a:solidFill>
                <a:latin typeface="Arial" panose="020B0604020202020204" pitchFamily="34" charset="0"/>
                <a:cs typeface="Arial" panose="020B0604020202020204" pitchFamily="34" charset="0"/>
              </a:rPr>
              <a:t>If seeing bones is going to be upsetting, perhaps do not join this presentation, although remains are always shown with dignity and respect, in order to illustrate a forensic or humanitarian reality. </a:t>
            </a:r>
          </a:p>
        </p:txBody>
      </p:sp>
    </p:spTree>
    <p:extLst>
      <p:ext uri="{BB962C8B-B14F-4D97-AF65-F5344CB8AC3E}">
        <p14:creationId xmlns:p14="http://schemas.microsoft.com/office/powerpoint/2010/main" val="1124577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1810228" y="140077"/>
            <a:ext cx="8494455" cy="2185214"/>
          </a:xfrm>
          <a:prstGeom prst="rect">
            <a:avLst/>
          </a:prstGeom>
          <a:noFill/>
        </p:spPr>
        <p:txBody>
          <a:bodyPr wrap="square" rtlCol="0">
            <a:spAutoFit/>
          </a:bodyPr>
          <a:lstStyle/>
          <a:p>
            <a:pPr algn="ctr"/>
            <a:r>
              <a:rPr lang="en-US" sz="2800" b="1" dirty="0">
                <a:solidFill>
                  <a:schemeClr val="bg1"/>
                </a:solidFill>
                <a:latin typeface="Arial"/>
                <a:cs typeface="Arial"/>
              </a:rPr>
              <a:t>ZIMBABWE</a:t>
            </a:r>
          </a:p>
          <a:p>
            <a:pPr algn="ctr"/>
            <a:r>
              <a:rPr lang="en-US" sz="2400" b="1" dirty="0">
                <a:solidFill>
                  <a:schemeClr val="bg1"/>
                </a:solidFill>
                <a:latin typeface="Arial"/>
                <a:cs typeface="Arial"/>
              </a:rPr>
              <a:t>1890s – 1979 – White rule   </a:t>
            </a:r>
          </a:p>
          <a:p>
            <a:pPr algn="ctr"/>
            <a:r>
              <a:rPr lang="en-US" dirty="0">
                <a:solidFill>
                  <a:schemeClr val="bg1"/>
                </a:solidFill>
                <a:latin typeface="Arial"/>
                <a:cs typeface="Arial"/>
              </a:rPr>
              <a:t>	</a:t>
            </a:r>
          </a:p>
          <a:p>
            <a:r>
              <a:rPr lang="en-US" sz="2400" dirty="0">
                <a:solidFill>
                  <a:schemeClr val="bg1"/>
                </a:solidFill>
                <a:latin typeface="Arial"/>
                <a:cs typeface="Arial"/>
              </a:rPr>
              <a:t>British Colonial rule was brutal and so was the War of Liberation 1963 – 1979</a:t>
            </a:r>
          </a:p>
          <a:p>
            <a:endParaRPr lang="en-US" dirty="0"/>
          </a:p>
        </p:txBody>
      </p:sp>
      <p:sp>
        <p:nvSpPr>
          <p:cNvPr id="4" name="TextBox 3"/>
          <p:cNvSpPr txBox="1"/>
          <p:nvPr/>
        </p:nvSpPr>
        <p:spPr>
          <a:xfrm>
            <a:off x="2085109" y="4837653"/>
            <a:ext cx="7620000" cy="1046440"/>
          </a:xfrm>
          <a:prstGeom prst="rect">
            <a:avLst/>
          </a:prstGeom>
          <a:noFill/>
        </p:spPr>
        <p:txBody>
          <a:bodyPr wrap="square" rtlCol="0">
            <a:spAutoFit/>
          </a:bodyPr>
          <a:lstStyle/>
          <a:p>
            <a:pPr algn="ctr"/>
            <a:r>
              <a:rPr lang="en-US" sz="2400" b="1" dirty="0">
                <a:solidFill>
                  <a:schemeClr val="bg1"/>
                </a:solidFill>
                <a:latin typeface="Arial"/>
                <a:cs typeface="Arial"/>
              </a:rPr>
              <a:t>April 1980: Independence </a:t>
            </a:r>
          </a:p>
          <a:p>
            <a:endParaRPr lang="en-US" dirty="0">
              <a:solidFill>
                <a:schemeClr val="bg1"/>
              </a:solidFill>
              <a:latin typeface="Arial"/>
              <a:cs typeface="Arial"/>
            </a:endParaRPr>
          </a:p>
          <a:p>
            <a:pPr algn="ctr"/>
            <a:r>
              <a:rPr lang="en-US" sz="2000" dirty="0">
                <a:solidFill>
                  <a:schemeClr val="bg1"/>
                </a:solidFill>
                <a:latin typeface="Arial"/>
                <a:cs typeface="Arial"/>
              </a:rPr>
              <a:t>First Prime Minister, Robert Gabriel Mugabe takes power. </a:t>
            </a: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83364" y="2536170"/>
            <a:ext cx="3315853" cy="2072408"/>
          </a:xfrm>
          <a:prstGeom prst="rect">
            <a:avLst/>
          </a:prstGeom>
        </p:spPr>
      </p:pic>
      <p:sp>
        <p:nvSpPr>
          <p:cNvPr id="6" name="Footer Placeholder 5"/>
          <p:cNvSpPr>
            <a:spLocks noGrp="1"/>
          </p:cNvSpPr>
          <p:nvPr>
            <p:ph type="ftr" sz="quarter" idx="11"/>
          </p:nvPr>
        </p:nvSpPr>
        <p:spPr/>
        <p:txBody>
          <a:bodyPr/>
          <a:lstStyle/>
          <a:p>
            <a:r>
              <a:rPr lang="en-US"/>
              <a:t>1</a:t>
            </a:r>
          </a:p>
        </p:txBody>
      </p:sp>
      <p:sp>
        <p:nvSpPr>
          <p:cNvPr id="3" name="Slide Number Placeholder 2">
            <a:extLst>
              <a:ext uri="{FF2B5EF4-FFF2-40B4-BE49-F238E27FC236}">
                <a16:creationId xmlns:a16="http://schemas.microsoft.com/office/drawing/2014/main" id="{27FC219B-3381-A84C-933A-9296A04A8AC3}"/>
              </a:ext>
            </a:extLst>
          </p:cNvPr>
          <p:cNvSpPr>
            <a:spLocks noGrp="1"/>
          </p:cNvSpPr>
          <p:nvPr>
            <p:ph type="sldNum" sz="quarter" idx="12"/>
          </p:nvPr>
        </p:nvSpPr>
        <p:spPr/>
        <p:txBody>
          <a:bodyPr/>
          <a:lstStyle/>
          <a:p>
            <a:fld id="{A4CC3547-853F-E945-ABE3-0BFA150A1801}" type="slidenum">
              <a:rPr lang="en-US" smtClean="0"/>
              <a:t>3</a:t>
            </a:fld>
            <a:endParaRPr lang="en-US"/>
          </a:p>
        </p:txBody>
      </p:sp>
    </p:spTree>
    <p:extLst>
      <p:ext uri="{BB962C8B-B14F-4D97-AF65-F5344CB8AC3E}">
        <p14:creationId xmlns:p14="http://schemas.microsoft.com/office/powerpoint/2010/main" val="16908967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158484" y="401886"/>
            <a:ext cx="5756916" cy="6032205"/>
          </a:xfrm>
          <a:prstGeom prst="rect">
            <a:avLst/>
          </a:prstGeom>
        </p:spPr>
      </p:pic>
      <p:sp>
        <p:nvSpPr>
          <p:cNvPr id="3" name="Oval 2"/>
          <p:cNvSpPr/>
          <p:nvPr/>
        </p:nvSpPr>
        <p:spPr>
          <a:xfrm>
            <a:off x="4066253" y="2840736"/>
            <a:ext cx="1981200" cy="1251126"/>
          </a:xfrm>
          <a:prstGeom prst="ellipse">
            <a:avLst/>
          </a:prstGeom>
          <a:solidFill>
            <a:srgbClr val="FF0000">
              <a:alpha val="40000"/>
            </a:srgbClr>
          </a:solidFill>
          <a:ln/>
        </p:spPr>
        <p:style>
          <a:lnRef idx="1">
            <a:schemeClr val="accent1"/>
          </a:lnRef>
          <a:fillRef idx="3">
            <a:schemeClr val="accent1"/>
          </a:fillRef>
          <a:effectRef idx="2">
            <a:schemeClr val="accent1"/>
          </a:effectRef>
          <a:fontRef idx="minor">
            <a:schemeClr val="lt1"/>
          </a:fontRef>
        </p:style>
      </p:sp>
      <p:sp>
        <p:nvSpPr>
          <p:cNvPr id="4" name="Oval 3"/>
          <p:cNvSpPr/>
          <p:nvPr/>
        </p:nvSpPr>
        <p:spPr>
          <a:xfrm>
            <a:off x="5104893" y="3975854"/>
            <a:ext cx="1685077" cy="1277328"/>
          </a:xfrm>
          <a:prstGeom prst="ellipse">
            <a:avLst/>
          </a:prstGeom>
          <a:solidFill>
            <a:srgbClr val="FF0000">
              <a:alpha val="35000"/>
            </a:srgbClr>
          </a:solidFill>
          <a:ln/>
        </p:spPr>
        <p:style>
          <a:lnRef idx="1">
            <a:schemeClr val="accent1"/>
          </a:lnRef>
          <a:fillRef idx="3">
            <a:schemeClr val="accent1"/>
          </a:fillRef>
          <a:effectRef idx="2">
            <a:schemeClr val="accent1"/>
          </a:effectRef>
          <a:fontRef idx="minor">
            <a:schemeClr val="lt1"/>
          </a:fontRef>
        </p:style>
      </p:sp>
      <p:sp>
        <p:nvSpPr>
          <p:cNvPr id="6" name="TextBox 5"/>
          <p:cNvSpPr txBox="1"/>
          <p:nvPr/>
        </p:nvSpPr>
        <p:spPr>
          <a:xfrm>
            <a:off x="4263369" y="3179275"/>
            <a:ext cx="1684062" cy="369332"/>
          </a:xfrm>
          <a:prstGeom prst="rect">
            <a:avLst/>
          </a:prstGeom>
          <a:noFill/>
        </p:spPr>
        <p:txBody>
          <a:bodyPr wrap="none" rtlCol="0">
            <a:spAutoFit/>
          </a:bodyPr>
          <a:lstStyle/>
          <a:p>
            <a:r>
              <a:rPr lang="en-US" dirty="0"/>
              <a:t>Massacres 1983</a:t>
            </a:r>
          </a:p>
        </p:txBody>
      </p:sp>
      <p:sp>
        <p:nvSpPr>
          <p:cNvPr id="7" name="TextBox 6"/>
          <p:cNvSpPr txBox="1"/>
          <p:nvPr/>
        </p:nvSpPr>
        <p:spPr>
          <a:xfrm>
            <a:off x="4944324" y="4202668"/>
            <a:ext cx="1685077" cy="369332"/>
          </a:xfrm>
          <a:prstGeom prst="rect">
            <a:avLst/>
          </a:prstGeom>
          <a:noFill/>
        </p:spPr>
        <p:txBody>
          <a:bodyPr wrap="square" rtlCol="0">
            <a:spAutoFit/>
          </a:bodyPr>
          <a:lstStyle/>
          <a:p>
            <a:r>
              <a:rPr lang="en-US" dirty="0"/>
              <a:t>Massacres 1984</a:t>
            </a:r>
          </a:p>
        </p:txBody>
      </p:sp>
      <p:sp>
        <p:nvSpPr>
          <p:cNvPr id="8" name="Footer Placeholder 7"/>
          <p:cNvSpPr>
            <a:spLocks noGrp="1"/>
          </p:cNvSpPr>
          <p:nvPr>
            <p:ph type="ftr" sz="quarter" idx="11"/>
          </p:nvPr>
        </p:nvSpPr>
        <p:spPr/>
        <p:txBody>
          <a:bodyPr/>
          <a:lstStyle/>
          <a:p>
            <a:r>
              <a:rPr lang="en-US"/>
              <a:t>1</a:t>
            </a:r>
          </a:p>
        </p:txBody>
      </p:sp>
      <p:sp>
        <p:nvSpPr>
          <p:cNvPr id="5" name="TextBox 4"/>
          <p:cNvSpPr txBox="1"/>
          <p:nvPr/>
        </p:nvSpPr>
        <p:spPr>
          <a:xfrm>
            <a:off x="3323772" y="583354"/>
            <a:ext cx="4151086" cy="461665"/>
          </a:xfrm>
          <a:prstGeom prst="rect">
            <a:avLst/>
          </a:prstGeom>
          <a:noFill/>
        </p:spPr>
        <p:txBody>
          <a:bodyPr wrap="square" rtlCol="0">
            <a:spAutoFit/>
          </a:bodyPr>
          <a:lstStyle/>
          <a:p>
            <a:r>
              <a:rPr lang="en-US" sz="2400" b="1" u="sng" dirty="0">
                <a:solidFill>
                  <a:srgbClr val="FF0000"/>
                </a:solidFill>
                <a:latin typeface="Arial" charset="0"/>
                <a:ea typeface="Arial" charset="0"/>
                <a:cs typeface="Arial" charset="0"/>
              </a:rPr>
              <a:t>Gukurahundi: 1983-85</a:t>
            </a:r>
          </a:p>
        </p:txBody>
      </p:sp>
      <p:sp>
        <p:nvSpPr>
          <p:cNvPr id="9" name="Slide Number Placeholder 8">
            <a:extLst>
              <a:ext uri="{FF2B5EF4-FFF2-40B4-BE49-F238E27FC236}">
                <a16:creationId xmlns:a16="http://schemas.microsoft.com/office/drawing/2014/main" id="{744B5492-5B4E-8E4D-BD63-3E07E43BBB4D}"/>
              </a:ext>
            </a:extLst>
          </p:cNvPr>
          <p:cNvSpPr>
            <a:spLocks noGrp="1"/>
          </p:cNvSpPr>
          <p:nvPr>
            <p:ph type="sldNum" sz="quarter" idx="12"/>
          </p:nvPr>
        </p:nvSpPr>
        <p:spPr/>
        <p:txBody>
          <a:bodyPr/>
          <a:lstStyle/>
          <a:p>
            <a:fld id="{A4CC3547-853F-E945-ABE3-0BFA150A1801}" type="slidenum">
              <a:rPr lang="en-US" smtClean="0"/>
              <a:t>4</a:t>
            </a:fld>
            <a:endParaRPr lang="en-US"/>
          </a:p>
        </p:txBody>
      </p:sp>
    </p:spTree>
    <p:extLst>
      <p:ext uri="{BB962C8B-B14F-4D97-AF65-F5344CB8AC3E}">
        <p14:creationId xmlns:p14="http://schemas.microsoft.com/office/powerpoint/2010/main" val="4032048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1</a:t>
            </a: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94973" y="102515"/>
            <a:ext cx="4078926" cy="2719284"/>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867400" y="3505482"/>
            <a:ext cx="4641882" cy="2612930"/>
          </a:xfrm>
          <a:prstGeom prst="rect">
            <a:avLst/>
          </a:prstGeom>
        </p:spPr>
      </p:pic>
      <p:sp>
        <p:nvSpPr>
          <p:cNvPr id="7" name="TextBox 6"/>
          <p:cNvSpPr txBox="1"/>
          <p:nvPr/>
        </p:nvSpPr>
        <p:spPr>
          <a:xfrm>
            <a:off x="6201333" y="525074"/>
            <a:ext cx="3761405" cy="1754327"/>
          </a:xfrm>
          <a:prstGeom prst="rect">
            <a:avLst/>
          </a:prstGeom>
          <a:noFill/>
        </p:spPr>
        <p:txBody>
          <a:bodyPr wrap="square" rtlCol="0">
            <a:spAutoFit/>
          </a:bodyPr>
          <a:lstStyle/>
          <a:p>
            <a:r>
              <a:rPr lang="en-US" sz="2400" dirty="0">
                <a:solidFill>
                  <a:schemeClr val="bg1"/>
                </a:solidFill>
                <a:latin typeface="Arial"/>
                <a:cs typeface="Arial"/>
              </a:rPr>
              <a:t>Ambiguous loss:</a:t>
            </a:r>
          </a:p>
          <a:p>
            <a:endParaRPr lang="en-US" sz="2400" dirty="0">
              <a:solidFill>
                <a:schemeClr val="bg1"/>
              </a:solidFill>
              <a:latin typeface="Arial"/>
              <a:cs typeface="Arial"/>
            </a:endParaRPr>
          </a:p>
          <a:p>
            <a:r>
              <a:rPr lang="en-US" sz="2000" dirty="0">
                <a:solidFill>
                  <a:schemeClr val="bg1"/>
                </a:solidFill>
                <a:latin typeface="Arial"/>
                <a:cs typeface="Arial"/>
              </a:rPr>
              <a:t>The person is psychologically still there but physically missing: a universal experience</a:t>
            </a:r>
          </a:p>
        </p:txBody>
      </p:sp>
      <p:sp>
        <p:nvSpPr>
          <p:cNvPr id="8" name="TextBox 7"/>
          <p:cNvSpPr txBox="1"/>
          <p:nvPr/>
        </p:nvSpPr>
        <p:spPr>
          <a:xfrm>
            <a:off x="1883501" y="3321391"/>
            <a:ext cx="3792699" cy="2646878"/>
          </a:xfrm>
          <a:prstGeom prst="rect">
            <a:avLst/>
          </a:prstGeom>
          <a:noFill/>
        </p:spPr>
        <p:txBody>
          <a:bodyPr wrap="square" rtlCol="0">
            <a:spAutoFit/>
          </a:bodyPr>
          <a:lstStyle/>
          <a:p>
            <a:r>
              <a:rPr lang="en-US" sz="2000" dirty="0">
                <a:solidFill>
                  <a:srgbClr val="FFFFFF"/>
                </a:solidFill>
                <a:latin typeface="Arial"/>
                <a:cs typeface="Arial"/>
              </a:rPr>
              <a:t>“To know that somebody is alive you have to see them. To know that somebody is dead, you have to see the body. That is all I ask of you.”</a:t>
            </a:r>
          </a:p>
          <a:p>
            <a:endParaRPr lang="en-US" dirty="0">
              <a:solidFill>
                <a:srgbClr val="FFFFFF"/>
              </a:solidFill>
              <a:latin typeface="Arial"/>
              <a:cs typeface="Arial"/>
            </a:endParaRPr>
          </a:p>
          <a:p>
            <a:r>
              <a:rPr lang="en-US" sz="1600" dirty="0">
                <a:solidFill>
                  <a:srgbClr val="FFFFFF"/>
                </a:solidFill>
                <a:latin typeface="Arial"/>
                <a:cs typeface="Arial"/>
              </a:rPr>
              <a:t>[appeal from relative of missing passenger on Malaysian Flight 370, disappeared 8 March 2014]</a:t>
            </a:r>
          </a:p>
        </p:txBody>
      </p:sp>
    </p:spTree>
    <p:extLst>
      <p:ext uri="{BB962C8B-B14F-4D97-AF65-F5344CB8AC3E}">
        <p14:creationId xmlns:p14="http://schemas.microsoft.com/office/powerpoint/2010/main" val="18182893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p:cNvSpPr/>
          <p:nvPr/>
        </p:nvSpPr>
        <p:spPr>
          <a:xfrm>
            <a:off x="592668" y="12577"/>
            <a:ext cx="6775150" cy="6555641"/>
          </a:xfrm>
          <a:prstGeom prst="rect">
            <a:avLst/>
          </a:prstGeom>
        </p:spPr>
        <p:txBody>
          <a:bodyPr wrap="square">
            <a:spAutoFit/>
          </a:bodyPr>
          <a:lstStyle/>
          <a:p>
            <a:pPr algn="ctr">
              <a:buFont typeface="Arial" pitchFamily="-110" charset="0"/>
              <a:buNone/>
            </a:pPr>
            <a:r>
              <a:rPr lang="en-US" sz="2000" dirty="0">
                <a:solidFill>
                  <a:schemeClr val="bg1"/>
                </a:solidFill>
                <a:latin typeface="Arial"/>
                <a:cs typeface="Arial"/>
              </a:rPr>
              <a:t>Zimbabwe: ancestors play a central role</a:t>
            </a:r>
          </a:p>
          <a:p>
            <a:pPr>
              <a:buFont typeface="Arial" pitchFamily="-110" charset="0"/>
              <a:buNone/>
            </a:pPr>
            <a:endParaRPr lang="en-US" sz="2000" dirty="0">
              <a:solidFill>
                <a:schemeClr val="bg1"/>
              </a:solidFill>
              <a:latin typeface="Arial"/>
              <a:cs typeface="Arial"/>
            </a:endParaRPr>
          </a:p>
          <a:p>
            <a:r>
              <a:rPr lang="en-US" sz="2000" dirty="0">
                <a:solidFill>
                  <a:schemeClr val="bg1"/>
                </a:solidFill>
                <a:latin typeface="Arial"/>
                <a:cs typeface="Arial"/>
              </a:rPr>
              <a:t>The angry spirits of the unburied, dishonored dead are the most serious legacy of the massacres – </a:t>
            </a:r>
          </a:p>
          <a:p>
            <a:endParaRPr lang="en-US" sz="2000" dirty="0">
              <a:solidFill>
                <a:schemeClr val="bg1"/>
              </a:solidFill>
              <a:latin typeface="Arial"/>
              <a:cs typeface="Arial"/>
            </a:endParaRPr>
          </a:p>
          <a:p>
            <a:pPr marL="142875" indent="-257175">
              <a:buFont typeface="Arial"/>
              <a:buChar char="•"/>
            </a:pPr>
            <a:r>
              <a:rPr lang="en-US" sz="2000" dirty="0">
                <a:solidFill>
                  <a:schemeClr val="bg1"/>
                </a:solidFill>
                <a:latin typeface="Arial"/>
                <a:cs typeface="Arial"/>
              </a:rPr>
              <a:t>causing droughts, disease, failed marriages, infertility and failed development projects….</a:t>
            </a:r>
          </a:p>
          <a:p>
            <a:pPr>
              <a:buNone/>
            </a:pPr>
            <a:endParaRPr lang="en-US" sz="2000" dirty="0">
              <a:solidFill>
                <a:schemeClr val="bg1"/>
              </a:solidFill>
              <a:latin typeface="Arial"/>
              <a:cs typeface="Arial"/>
            </a:endParaRPr>
          </a:p>
          <a:p>
            <a:pPr>
              <a:buNone/>
            </a:pPr>
            <a:r>
              <a:rPr lang="en-US" sz="2000" dirty="0">
                <a:solidFill>
                  <a:schemeClr val="bg1"/>
                </a:solidFill>
                <a:latin typeface="Arial"/>
                <a:cs typeface="Arial"/>
              </a:rPr>
              <a:t>How can families “forget” to honour their dead and be at peace themselves? </a:t>
            </a:r>
          </a:p>
          <a:p>
            <a:pPr>
              <a:buNone/>
            </a:pPr>
            <a:endParaRPr lang="en-US" sz="2000" dirty="0">
              <a:solidFill>
                <a:schemeClr val="bg1"/>
              </a:solidFill>
              <a:latin typeface="Arial"/>
              <a:cs typeface="Arial"/>
            </a:endParaRPr>
          </a:p>
          <a:p>
            <a:pPr algn="ctr">
              <a:buNone/>
            </a:pPr>
            <a:r>
              <a:rPr lang="en-US" sz="2000" dirty="0">
                <a:solidFill>
                  <a:schemeClr val="bg1"/>
                </a:solidFill>
                <a:latin typeface="Arial"/>
                <a:cs typeface="Arial"/>
              </a:rPr>
              <a:t>Bones in the Forest</a:t>
            </a:r>
          </a:p>
          <a:p>
            <a:pPr>
              <a:buNone/>
            </a:pPr>
            <a:endParaRPr lang="en-US" sz="2000" dirty="0">
              <a:solidFill>
                <a:schemeClr val="bg1"/>
              </a:solidFill>
              <a:latin typeface="Arial"/>
              <a:cs typeface="Arial"/>
            </a:endParaRPr>
          </a:p>
          <a:p>
            <a:pPr>
              <a:buNone/>
            </a:pPr>
            <a:r>
              <a:rPr lang="en-US" sz="2000" dirty="0">
                <a:solidFill>
                  <a:schemeClr val="bg1"/>
                </a:solidFill>
                <a:latin typeface="Arial"/>
                <a:cs typeface="Arial"/>
              </a:rPr>
              <a:t>“Culturally it is not right for someone’s bones to be exposed. It brings bad luck which denies people rain.”    [2014 interview]</a:t>
            </a:r>
          </a:p>
          <a:p>
            <a:pPr>
              <a:buNone/>
            </a:pPr>
            <a:endParaRPr lang="en-US" sz="2000" dirty="0">
              <a:solidFill>
                <a:srgbClr val="FFFFFF"/>
              </a:solidFill>
              <a:latin typeface="Arial"/>
              <a:cs typeface="Arial"/>
            </a:endParaRPr>
          </a:p>
          <a:p>
            <a:r>
              <a:rPr lang="en-US" sz="2000" dirty="0">
                <a:solidFill>
                  <a:srgbClr val="FFFFFF"/>
                </a:solidFill>
                <a:latin typeface="Arial"/>
                <a:cs typeface="Arial"/>
              </a:rPr>
              <a:t>“Human bones are in the bush and some are exposed – I don’t think God is happy with that.”              [2014 interview]</a:t>
            </a:r>
            <a:endParaRPr lang="en-US" sz="2000" dirty="0">
              <a:solidFill>
                <a:schemeClr val="bg1"/>
              </a:solidFill>
              <a:latin typeface="Arial"/>
              <a:cs typeface="Arial"/>
            </a:endParaRPr>
          </a:p>
          <a:p>
            <a:pPr>
              <a:buNone/>
            </a:pPr>
            <a:endParaRPr lang="en-US" sz="2000" dirty="0">
              <a:solidFill>
                <a:schemeClr val="bg1"/>
              </a:solidFill>
              <a:latin typeface="Arial"/>
              <a:cs typeface="Arial"/>
            </a:endParaRP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67818" y="52725"/>
            <a:ext cx="3582497" cy="2371370"/>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877629" y="2873584"/>
            <a:ext cx="2375489" cy="2583787"/>
          </a:xfrm>
          <a:prstGeom prst="rect">
            <a:avLst/>
          </a:prstGeom>
        </p:spPr>
      </p:pic>
      <p:sp>
        <p:nvSpPr>
          <p:cNvPr id="3" name="Footer Placeholder 2">
            <a:extLst>
              <a:ext uri="{FF2B5EF4-FFF2-40B4-BE49-F238E27FC236}">
                <a16:creationId xmlns:a16="http://schemas.microsoft.com/office/drawing/2014/main" id="{627AEC84-BB4D-8E44-816F-04F5C1FFEA5A}"/>
              </a:ext>
            </a:extLst>
          </p:cNvPr>
          <p:cNvSpPr>
            <a:spLocks noGrp="1"/>
          </p:cNvSpPr>
          <p:nvPr>
            <p:ph type="ftr" sz="quarter" idx="11"/>
          </p:nvPr>
        </p:nvSpPr>
        <p:spPr/>
        <p:txBody>
          <a:bodyPr/>
          <a:lstStyle/>
          <a:p>
            <a:r>
              <a:rPr lang="en-US"/>
              <a:t>1</a:t>
            </a:r>
          </a:p>
        </p:txBody>
      </p:sp>
      <p:sp>
        <p:nvSpPr>
          <p:cNvPr id="4" name="Slide Number Placeholder 3">
            <a:extLst>
              <a:ext uri="{FF2B5EF4-FFF2-40B4-BE49-F238E27FC236}">
                <a16:creationId xmlns:a16="http://schemas.microsoft.com/office/drawing/2014/main" id="{9CB4EAEB-423B-1D4C-86FD-717F3CC15676}"/>
              </a:ext>
            </a:extLst>
          </p:cNvPr>
          <p:cNvSpPr>
            <a:spLocks noGrp="1"/>
          </p:cNvSpPr>
          <p:nvPr>
            <p:ph type="sldNum" sz="quarter" idx="12"/>
          </p:nvPr>
        </p:nvSpPr>
        <p:spPr/>
        <p:txBody>
          <a:bodyPr/>
          <a:lstStyle/>
          <a:p>
            <a:fld id="{A4CC3547-853F-E945-ABE3-0BFA150A1801}" type="slidenum">
              <a:rPr lang="en-US" smtClean="0"/>
              <a:t>6</a:t>
            </a:fld>
            <a:endParaRPr lang="en-US"/>
          </a:p>
        </p:txBody>
      </p:sp>
    </p:spTree>
    <p:extLst>
      <p:ext uri="{BB962C8B-B14F-4D97-AF65-F5344CB8AC3E}">
        <p14:creationId xmlns:p14="http://schemas.microsoft.com/office/powerpoint/2010/main" val="301942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10" end="1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1</a:t>
            </a: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59100" y="434373"/>
            <a:ext cx="6388100" cy="4789216"/>
          </a:xfrm>
          <a:prstGeom prst="rect">
            <a:avLst/>
          </a:prstGeom>
        </p:spPr>
      </p:pic>
      <p:sp>
        <p:nvSpPr>
          <p:cNvPr id="5" name="TextBox 4"/>
          <p:cNvSpPr txBox="1"/>
          <p:nvPr/>
        </p:nvSpPr>
        <p:spPr>
          <a:xfrm>
            <a:off x="2349500" y="5409390"/>
            <a:ext cx="7429500" cy="523220"/>
          </a:xfrm>
          <a:prstGeom prst="rect">
            <a:avLst/>
          </a:prstGeom>
          <a:noFill/>
        </p:spPr>
        <p:txBody>
          <a:bodyPr wrap="square" rtlCol="0">
            <a:spAutoFit/>
          </a:bodyPr>
          <a:lstStyle/>
          <a:p>
            <a:r>
              <a:rPr lang="en-US" sz="2800" dirty="0">
                <a:solidFill>
                  <a:schemeClr val="bg2"/>
                </a:solidFill>
                <a:latin typeface="Arial" charset="0"/>
                <a:ea typeface="Arial" charset="0"/>
                <a:cs typeface="Arial" charset="0"/>
              </a:rPr>
              <a:t>Ukuthula Forensic Anthropology </a:t>
            </a:r>
            <a:r>
              <a:rPr lang="en-US" sz="2800">
                <a:solidFill>
                  <a:schemeClr val="bg2"/>
                </a:solidFill>
                <a:latin typeface="Arial" charset="0"/>
                <a:ea typeface="Arial" charset="0"/>
                <a:cs typeface="Arial" charset="0"/>
              </a:rPr>
              <a:t>Team (UFAT)</a:t>
            </a:r>
            <a:endParaRPr lang="en-US" sz="2800" dirty="0">
              <a:solidFill>
                <a:schemeClr val="bg2"/>
              </a:solidFill>
              <a:latin typeface="Arial" charset="0"/>
              <a:ea typeface="Arial" charset="0"/>
              <a:cs typeface="Arial" charset="0"/>
            </a:endParaRPr>
          </a:p>
        </p:txBody>
      </p:sp>
    </p:spTree>
    <p:extLst>
      <p:ext uri="{BB962C8B-B14F-4D97-AF65-F5344CB8AC3E}">
        <p14:creationId xmlns:p14="http://schemas.microsoft.com/office/powerpoint/2010/main" val="11021432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p:cNvSpPr txBox="1"/>
          <p:nvPr/>
        </p:nvSpPr>
        <p:spPr>
          <a:xfrm>
            <a:off x="2220686" y="4308341"/>
            <a:ext cx="8200572" cy="1938992"/>
          </a:xfrm>
          <a:prstGeom prst="rect">
            <a:avLst/>
          </a:prstGeom>
          <a:noFill/>
        </p:spPr>
        <p:txBody>
          <a:bodyPr wrap="square" rtlCol="0">
            <a:spAutoFit/>
          </a:bodyPr>
          <a:lstStyle/>
          <a:p>
            <a:r>
              <a:rPr lang="en-US" sz="2400" b="1" dirty="0">
                <a:solidFill>
                  <a:schemeClr val="bg1"/>
                </a:solidFill>
                <a:latin typeface="Arial" charset="0"/>
                <a:ea typeface="Arial" charset="0"/>
                <a:cs typeface="Arial" charset="0"/>
              </a:rPr>
              <a:t>Forensics can help to fulfil the humanitarian objective of the “</a:t>
            </a:r>
            <a:r>
              <a:rPr lang="en-US" sz="2400" b="1" u="sng" dirty="0">
                <a:solidFill>
                  <a:schemeClr val="bg1"/>
                </a:solidFill>
                <a:latin typeface="Arial" charset="0"/>
                <a:ea typeface="Arial" charset="0"/>
                <a:cs typeface="Arial" charset="0"/>
              </a:rPr>
              <a:t>right to know</a:t>
            </a:r>
            <a:r>
              <a:rPr lang="en-US" sz="2400" b="1" dirty="0">
                <a:solidFill>
                  <a:schemeClr val="bg1"/>
                </a:solidFill>
                <a:latin typeface="Arial" charset="0"/>
                <a:ea typeface="Arial" charset="0"/>
                <a:cs typeface="Arial" charset="0"/>
              </a:rPr>
              <a:t>” what happened to family members</a:t>
            </a:r>
          </a:p>
          <a:p>
            <a:endParaRPr lang="en-US" sz="2400" b="1" dirty="0">
              <a:solidFill>
                <a:schemeClr val="bg1"/>
              </a:solidFill>
              <a:latin typeface="Arial" charset="0"/>
              <a:ea typeface="Arial" charset="0"/>
              <a:cs typeface="Arial" charset="0"/>
            </a:endParaRPr>
          </a:p>
          <a:p>
            <a:pPr marL="257175" indent="-257175">
              <a:buFontTx/>
              <a:buChar char="-"/>
            </a:pPr>
            <a:r>
              <a:rPr lang="en-US" sz="2400" b="1" dirty="0">
                <a:solidFill>
                  <a:schemeClr val="bg1"/>
                </a:solidFill>
                <a:latin typeface="Arial" charset="0"/>
                <a:ea typeface="Arial" charset="0"/>
                <a:cs typeface="Arial" charset="0"/>
              </a:rPr>
              <a:t>Which is linked to the “</a:t>
            </a:r>
            <a:r>
              <a:rPr lang="en-US" sz="2400" b="1" u="sng" dirty="0">
                <a:solidFill>
                  <a:schemeClr val="bg1"/>
                </a:solidFill>
                <a:latin typeface="Arial" charset="0"/>
                <a:ea typeface="Arial" charset="0"/>
                <a:cs typeface="Arial" charset="0"/>
              </a:rPr>
              <a:t>right to truth</a:t>
            </a:r>
            <a:r>
              <a:rPr lang="en-US" sz="2400" b="1" dirty="0">
                <a:latin typeface="Arial" charset="0"/>
                <a:ea typeface="Arial" charset="0"/>
                <a:cs typeface="Arial" charset="0"/>
              </a:rPr>
              <a:t>”   [UNCHR, 2005]</a:t>
            </a: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351718" y="308494"/>
            <a:ext cx="4966608" cy="3523279"/>
          </a:xfrm>
          <a:prstGeom prst="rect">
            <a:avLst/>
          </a:prstGeom>
        </p:spPr>
      </p:pic>
    </p:spTree>
    <p:extLst>
      <p:ext uri="{BB962C8B-B14F-4D97-AF65-F5344CB8AC3E}">
        <p14:creationId xmlns:p14="http://schemas.microsoft.com/office/powerpoint/2010/main" val="200492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1</a:t>
            </a:r>
          </a:p>
        </p:txBody>
      </p:sp>
      <p:pic>
        <p:nvPicPr>
          <p:cNvPr id="4" name="Picture 3" descr="daniel whisk.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44421" y="580572"/>
            <a:ext cx="3753020" cy="5004027"/>
          </a:xfrm>
          <a:prstGeom prst="rect">
            <a:avLst/>
          </a:prstGeom>
        </p:spPr>
      </p:pic>
      <p:sp>
        <p:nvSpPr>
          <p:cNvPr id="5" name="Rectangle 4"/>
          <p:cNvSpPr/>
          <p:nvPr/>
        </p:nvSpPr>
        <p:spPr>
          <a:xfrm>
            <a:off x="1593851" y="2170277"/>
            <a:ext cx="1850571" cy="707886"/>
          </a:xfrm>
          <a:prstGeom prst="rect">
            <a:avLst/>
          </a:prstGeom>
        </p:spPr>
        <p:txBody>
          <a:bodyPr wrap="square">
            <a:spAutoFit/>
          </a:bodyPr>
          <a:lstStyle/>
          <a:p>
            <a:r>
              <a:rPr lang="en-US" sz="2000" b="1" dirty="0">
                <a:solidFill>
                  <a:schemeClr val="bg1"/>
                </a:solidFill>
                <a:latin typeface="Arial" charset="0"/>
                <a:ea typeface="Arial" charset="0"/>
                <a:cs typeface="Arial" charset="0"/>
              </a:rPr>
              <a:t>“Daniel was a brave man.”</a:t>
            </a:r>
          </a:p>
        </p:txBody>
      </p:sp>
      <p:sp>
        <p:nvSpPr>
          <p:cNvPr id="6" name="Rectangle 5"/>
          <p:cNvSpPr/>
          <p:nvPr/>
        </p:nvSpPr>
        <p:spPr>
          <a:xfrm>
            <a:off x="7373257" y="1436861"/>
            <a:ext cx="2917372" cy="3170099"/>
          </a:xfrm>
          <a:prstGeom prst="rect">
            <a:avLst/>
          </a:prstGeom>
        </p:spPr>
        <p:txBody>
          <a:bodyPr wrap="square">
            <a:spAutoFit/>
          </a:bodyPr>
          <a:lstStyle/>
          <a:p>
            <a:r>
              <a:rPr lang="en-US" sz="2000" b="1" dirty="0">
                <a:solidFill>
                  <a:schemeClr val="bg1"/>
                </a:solidFill>
                <a:latin typeface="Arial" charset="0"/>
                <a:ea typeface="Arial" charset="0"/>
                <a:cs typeface="Arial" charset="0"/>
              </a:rPr>
              <a:t>Yesterday, when one of his daughters saw the photos for the first time, she said that she had never seen her father before – although she used to dream about her father a lot, he had no face in her dreams….</a:t>
            </a:r>
          </a:p>
        </p:txBody>
      </p:sp>
    </p:spTree>
    <p:extLst>
      <p:ext uri="{BB962C8B-B14F-4D97-AF65-F5344CB8AC3E}">
        <p14:creationId xmlns:p14="http://schemas.microsoft.com/office/powerpoint/2010/main" val="1014782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TotalTime>
  <Words>603</Words>
  <Application>Microsoft Macintosh PowerPoint</Application>
  <PresentationFormat>Widescreen</PresentationFormat>
  <Paragraphs>91</Paragraphs>
  <Slides>18</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Ruth Eppel</dc:creator>
  <cp:lastModifiedBy>Ruth Eppel</cp:lastModifiedBy>
  <cp:revision>3</cp:revision>
  <dcterms:created xsi:type="dcterms:W3CDTF">2022-06-27T11:33:01Z</dcterms:created>
  <dcterms:modified xsi:type="dcterms:W3CDTF">2022-06-27T12:06:35Z</dcterms:modified>
</cp:coreProperties>
</file>