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DD63-5EA7-7E48-8EC6-94D93E347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cs typeface="Arial" charset="0"/>
              </a:defRPr>
            </a:lvl1pPr>
          </a:lstStyle>
          <a:p>
            <a:fld id="{EE1188F5-BC29-D646-9F9F-F01BBB95BE9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cs typeface="Arial" charset="0"/>
              </a:defRPr>
            </a:lvl1pPr>
          </a:lstStyle>
          <a:p>
            <a:fld id="{34ECEA8A-4166-BE41-B6A7-C716181D0B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22" y="1350997"/>
            <a:ext cx="8778240" cy="2283186"/>
          </a:xfrm>
        </p:spPr>
        <p:txBody>
          <a:bodyPr>
            <a:normAutofit/>
          </a:bodyPr>
          <a:lstStyle/>
          <a:p>
            <a:r>
              <a:rPr lang="en-US" dirty="0"/>
              <a:t>Long-term Impact of </a:t>
            </a:r>
            <a:br>
              <a:rPr lang="en-US" dirty="0"/>
            </a:br>
            <a:r>
              <a:rPr lang="en-US" dirty="0" smtClean="0"/>
              <a:t>Torture </a:t>
            </a:r>
            <a:r>
              <a:rPr lang="en-US" dirty="0"/>
              <a:t>on Families: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86711"/>
            <a:ext cx="9144000" cy="2752089"/>
          </a:xfrm>
        </p:spPr>
        <p:txBody>
          <a:bodyPr/>
          <a:lstStyle/>
          <a:p>
            <a:r>
              <a:rPr lang="en-US" dirty="0" smtClean="0"/>
              <a:t>Multigenerational Legacies of Torture</a:t>
            </a:r>
          </a:p>
          <a:p>
            <a:endParaRPr lang="en-US" dirty="0"/>
          </a:p>
          <a:p>
            <a:r>
              <a:rPr lang="en-US" dirty="0" smtClean="0"/>
              <a:t>Mary Fabri, </a:t>
            </a:r>
            <a:r>
              <a:rPr lang="en-US" dirty="0" err="1" smtClean="0"/>
              <a:t>PsyD</a:t>
            </a:r>
            <a:endParaRPr lang="en-US" dirty="0" smtClean="0"/>
          </a:p>
          <a:p>
            <a:r>
              <a:rPr lang="en-CA" sz="2000" dirty="0"/>
              <a:t>Advisory Council </a:t>
            </a:r>
            <a:r>
              <a:rPr lang="en-CA" sz="2000" dirty="0" smtClean="0"/>
              <a:t>Member</a:t>
            </a:r>
            <a:endParaRPr lang="en-CA" sz="2000" dirty="0"/>
          </a:p>
          <a:p>
            <a:r>
              <a:rPr lang="en-CA" sz="2000" dirty="0" smtClean="0"/>
              <a:t>International </a:t>
            </a:r>
            <a:r>
              <a:rPr lang="en-CA" sz="2000" dirty="0"/>
              <a:t>Center for the </a:t>
            </a:r>
            <a:r>
              <a:rPr lang="en-CA" sz="2000" dirty="0" smtClean="0"/>
              <a:t>Study</a:t>
            </a:r>
            <a:r>
              <a:rPr lang="en-CA" sz="2000" dirty="0"/>
              <a:t>, </a:t>
            </a:r>
            <a:r>
              <a:rPr lang="en-CA" sz="2000" dirty="0" smtClean="0"/>
              <a:t>Prevention</a:t>
            </a:r>
            <a:r>
              <a:rPr lang="en-CA" sz="2000" dirty="0"/>
              <a:t>, and </a:t>
            </a:r>
            <a:r>
              <a:rPr lang="en-CA" sz="2000" dirty="0" smtClean="0"/>
              <a:t>Treatment </a:t>
            </a:r>
          </a:p>
          <a:p>
            <a:r>
              <a:rPr lang="en-CA" sz="2000" dirty="0" smtClean="0"/>
              <a:t>of </a:t>
            </a:r>
            <a:r>
              <a:rPr lang="en-CA" sz="2000" dirty="0"/>
              <a:t>Multigenerational </a:t>
            </a:r>
            <a:r>
              <a:rPr lang="en-CA" sz="2000" dirty="0" smtClean="0"/>
              <a:t>Legacies </a:t>
            </a:r>
            <a:r>
              <a:rPr lang="en-CA" sz="2000" dirty="0"/>
              <a:t>of Trauma (ICMGLT)		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8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Family’s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Feeling responsible for the survivor’s feelings and behaviors</a:t>
            </a:r>
          </a:p>
          <a:p>
            <a:r>
              <a:rPr lang="en-US" dirty="0" smtClean="0"/>
              <a:t>Feeling unable to be a good child or spouse and parent</a:t>
            </a:r>
          </a:p>
          <a:p>
            <a:r>
              <a:rPr lang="en-US" dirty="0" smtClean="0"/>
              <a:t>Resentment</a:t>
            </a:r>
          </a:p>
          <a:p>
            <a:r>
              <a:rPr lang="en-US" dirty="0" smtClean="0"/>
              <a:t>Irritability</a:t>
            </a:r>
          </a:p>
          <a:p>
            <a:r>
              <a:rPr lang="en-US" dirty="0" smtClean="0"/>
              <a:t>Misunderstandings</a:t>
            </a:r>
          </a:p>
          <a:p>
            <a:r>
              <a:rPr lang="en-US" dirty="0" smtClean="0"/>
              <a:t>Acting out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3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of </a:t>
            </a:r>
            <a:r>
              <a:rPr lang="en-US" dirty="0"/>
              <a:t>T</a:t>
            </a:r>
            <a:r>
              <a:rPr lang="en-US" dirty="0" smtClean="0"/>
              <a:t>orture </a:t>
            </a:r>
            <a:r>
              <a:rPr lang="en-US" dirty="0"/>
              <a:t>S</a:t>
            </a:r>
            <a:r>
              <a:rPr lang="en-US" dirty="0" smtClean="0"/>
              <a:t>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May develop:</a:t>
            </a:r>
          </a:p>
          <a:p>
            <a:r>
              <a:rPr lang="en-US" dirty="0" smtClean="0"/>
              <a:t>Depressive symptoms</a:t>
            </a:r>
            <a:endParaRPr lang="en-US" dirty="0"/>
          </a:p>
          <a:p>
            <a:r>
              <a:rPr lang="en-US" dirty="0" smtClean="0"/>
              <a:t>PTSD symptoms</a:t>
            </a:r>
          </a:p>
          <a:p>
            <a:r>
              <a:rPr lang="en-US" dirty="0" err="1" smtClean="0"/>
              <a:t>Somatisation</a:t>
            </a:r>
            <a:endParaRPr lang="en-US" dirty="0"/>
          </a:p>
          <a:p>
            <a:r>
              <a:rPr lang="en-US" dirty="0" smtClean="0"/>
              <a:t>Behavioral problems </a:t>
            </a:r>
          </a:p>
          <a:p>
            <a:endParaRPr lang="en-US" dirty="0"/>
          </a:p>
          <a:p>
            <a:r>
              <a:rPr lang="en-US" dirty="0" smtClean="0"/>
              <a:t>And thus, a pattern may evolve across generations, the legacies of the trauma of torture.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4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for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646"/>
          </a:xfrm>
        </p:spPr>
        <p:txBody>
          <a:bodyPr/>
          <a:lstStyle/>
          <a:p>
            <a:r>
              <a:rPr lang="en-US" dirty="0"/>
              <a:t>The heterogeneity of responses of families of survivors to their Holocaust and post-Holocaust life </a:t>
            </a:r>
            <a:r>
              <a:rPr lang="en-US" dirty="0" smtClean="0"/>
              <a:t>experiences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emphasizes the need to guard against expecting all victim-survivors to behave in a uniform fashion and to match appropriate therapeutic interventions to particular forms of reaction.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667" y="5885484"/>
            <a:ext cx="733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Danileii</a:t>
            </a:r>
            <a:r>
              <a:rPr lang="en-US" dirty="0" smtClean="0"/>
              <a:t>, Y.  (1985)  In </a:t>
            </a:r>
            <a:r>
              <a:rPr lang="en-US" dirty="0"/>
              <a:t>C. R. </a:t>
            </a:r>
            <a:r>
              <a:rPr lang="en-US" dirty="0" err="1"/>
              <a:t>Figley</a:t>
            </a:r>
            <a:r>
              <a:rPr lang="en-US" dirty="0"/>
              <a:t> (Ed.), </a:t>
            </a:r>
            <a:r>
              <a:rPr lang="en-US" i="1" dirty="0"/>
              <a:t>Trauma and its wake</a:t>
            </a:r>
            <a:r>
              <a:rPr lang="en-US" dirty="0"/>
              <a:t> (pp. 295-313). New York: Brunner/Mazel </a:t>
            </a:r>
          </a:p>
        </p:txBody>
      </p:sp>
    </p:spTree>
    <p:extLst>
      <p:ext uri="{BB962C8B-B14F-4D97-AF65-F5344CB8AC3E}">
        <p14:creationId xmlns:p14="http://schemas.microsoft.com/office/powerpoint/2010/main" val="20515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for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and family responses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Worldviews</a:t>
            </a:r>
          </a:p>
          <a:p>
            <a:r>
              <a:rPr lang="en-US" dirty="0" smtClean="0"/>
              <a:t>Religious beliefs</a:t>
            </a:r>
          </a:p>
          <a:p>
            <a:r>
              <a:rPr lang="en-US" dirty="0" smtClean="0"/>
              <a:t>Support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8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3" name="Picture 2" descr="image0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08" y="3996160"/>
            <a:ext cx="2316992" cy="227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0403" y="2196979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icmglt.org</a:t>
            </a:r>
            <a:r>
              <a:rPr lang="en-US" sz="2800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289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Extensive resource library</a:t>
            </a:r>
          </a:p>
          <a:p>
            <a:r>
              <a:rPr lang="en-US" sz="2800" dirty="0" smtClean="0"/>
              <a:t>   </a:t>
            </a:r>
            <a:r>
              <a:rPr lang="en-US" sz="2800" dirty="0" err="1" smtClean="0"/>
              <a:t>Danileli</a:t>
            </a:r>
            <a:r>
              <a:rPr lang="en-US" sz="2800" dirty="0" smtClean="0"/>
              <a:t>  Inventory of Multigenerational Legacies of Trauma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06305" y="5240500"/>
            <a:ext cx="3988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 you for listening </a:t>
            </a:r>
          </a:p>
          <a:p>
            <a:r>
              <a:rPr lang="en-US" sz="3200" dirty="0" smtClean="0"/>
              <a:t>and caring.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557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Multigenerational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Also referred to as trans-generational trauma or intergenerational trauma</a:t>
            </a:r>
          </a:p>
          <a:p>
            <a:r>
              <a:rPr lang="en-US" dirty="0" smtClean="0"/>
              <a:t>Trauma passed down from those who directly experienced the events </a:t>
            </a:r>
            <a:r>
              <a:rPr lang="mr-IN" dirty="0" smtClean="0"/>
              <a:t>–</a:t>
            </a:r>
            <a:r>
              <a:rPr lang="en-US" dirty="0" smtClean="0"/>
              <a:t> a single individual, multiple family members, or a collective trauma that impacted a larger cultural, ethnic, racial, religious, or other community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334"/>
            <a:ext cx="8229600" cy="4813830"/>
          </a:xfrm>
        </p:spPr>
        <p:txBody>
          <a:bodyPr/>
          <a:lstStyle/>
          <a:p>
            <a:r>
              <a:rPr lang="en-US" dirty="0" smtClean="0"/>
              <a:t>Torture is a deeply disturbing and distressing event of inflicting intentional pain and suffering</a:t>
            </a:r>
          </a:p>
          <a:p>
            <a:r>
              <a:rPr lang="en-US" dirty="0" smtClean="0"/>
              <a:t>Single episode</a:t>
            </a:r>
          </a:p>
          <a:p>
            <a:r>
              <a:rPr lang="en-US" dirty="0" smtClean="0"/>
              <a:t>Persistent, ongoing with multiple experiences of torture and exposure to traumatic events</a:t>
            </a:r>
          </a:p>
          <a:p>
            <a:r>
              <a:rPr lang="en-US" dirty="0" smtClean="0"/>
              <a:t>Torture may directly impact one individual and indirectly impact the entire family and/or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59537"/>
          </a:xfrm>
        </p:spPr>
        <p:txBody>
          <a:bodyPr/>
          <a:lstStyle/>
          <a:p>
            <a:r>
              <a:rPr lang="en-US" dirty="0" smtClean="0"/>
              <a:t>Psychological Consequences</a:t>
            </a:r>
            <a:br>
              <a:rPr lang="en-US" dirty="0" smtClean="0"/>
            </a:br>
            <a:r>
              <a:rPr lang="en-US" dirty="0" smtClean="0"/>
              <a:t>of Torture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174"/>
            <a:ext cx="8229600" cy="429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Include, but not limited to:</a:t>
            </a:r>
          </a:p>
          <a:p>
            <a:pPr>
              <a:buFont typeface="Arial"/>
              <a:buChar char="•"/>
            </a:pPr>
            <a:r>
              <a:rPr lang="en-US" dirty="0" smtClean="0"/>
              <a:t>Depression, anxiety, </a:t>
            </a:r>
            <a:r>
              <a:rPr lang="en-US" dirty="0"/>
              <a:t>difficulty regulating </a:t>
            </a:r>
            <a:r>
              <a:rPr lang="en-US" dirty="0" smtClean="0"/>
              <a:t>emotions, low self-esteem, </a:t>
            </a:r>
            <a:r>
              <a:rPr lang="en-US" dirty="0"/>
              <a:t>disturbed sleep and appetite, mistrust</a:t>
            </a:r>
            <a:r>
              <a:rPr lang="en-US" dirty="0" smtClean="0"/>
              <a:t>, suicidal ideation, substance abuse, and interpersonal violence.</a:t>
            </a:r>
          </a:p>
          <a:p>
            <a:pPr>
              <a:buFont typeface="Arial"/>
              <a:buChar char="•"/>
            </a:pPr>
            <a:r>
              <a:rPr lang="en-US" dirty="0" smtClean="0"/>
              <a:t>Torture changes a person.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2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0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torture survivor may isolate physically and/or withdraw emotionally resulting in others: </a:t>
            </a:r>
          </a:p>
          <a:p>
            <a:pPr>
              <a:buFont typeface="Arial"/>
              <a:buChar char="•"/>
            </a:pPr>
            <a:r>
              <a:rPr lang="en-US" dirty="0" smtClean="0"/>
              <a:t>Feeling abandoned </a:t>
            </a:r>
          </a:p>
          <a:p>
            <a:r>
              <a:rPr lang="en-US" dirty="0" smtClean="0"/>
              <a:t>Feeling unloved</a:t>
            </a:r>
          </a:p>
          <a:p>
            <a:r>
              <a:rPr lang="en-US" dirty="0" smtClean="0"/>
              <a:t>Experiencing a lack of warmth or intimacy</a:t>
            </a:r>
          </a:p>
          <a:p>
            <a:r>
              <a:rPr lang="en-US" dirty="0" smtClean="0"/>
              <a:t>Feeling fear and/or anger toward survivor</a:t>
            </a:r>
          </a:p>
          <a:p>
            <a:r>
              <a:rPr lang="en-US" dirty="0" smtClean="0"/>
              <a:t>Feeling insecure</a:t>
            </a:r>
          </a:p>
          <a:p>
            <a:r>
              <a:rPr lang="en-US" dirty="0" smtClean="0"/>
              <a:t>Self-blame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survivor full of fear &amp; worry can lead to</a:t>
            </a:r>
          </a:p>
          <a:p>
            <a:r>
              <a:rPr lang="en-US" dirty="0" smtClean="0"/>
              <a:t>Overprotectiveness</a:t>
            </a:r>
          </a:p>
          <a:p>
            <a:r>
              <a:rPr lang="en-US" dirty="0" smtClean="0"/>
              <a:t>Suspiciousness</a:t>
            </a:r>
          </a:p>
          <a:p>
            <a:r>
              <a:rPr lang="en-US" dirty="0" smtClean="0"/>
              <a:t>Inappropriate aggressiveness</a:t>
            </a:r>
          </a:p>
          <a:p>
            <a:r>
              <a:rPr lang="en-US" dirty="0" smtClean="0"/>
              <a:t>Need to control</a:t>
            </a:r>
          </a:p>
          <a:p>
            <a:endParaRPr lang="en-US" dirty="0"/>
          </a:p>
          <a:p>
            <a:r>
              <a:rPr lang="en-US" dirty="0" smtClean="0"/>
              <a:t>Family members become fearful and worried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Avoidance can lead to:</a:t>
            </a:r>
          </a:p>
          <a:p>
            <a:r>
              <a:rPr lang="en-US" dirty="0" smtClean="0"/>
              <a:t>Imposed silence about the past</a:t>
            </a:r>
          </a:p>
          <a:p>
            <a:r>
              <a:rPr lang="en-US" dirty="0" smtClean="0"/>
              <a:t>Intolerance of conflict</a:t>
            </a:r>
          </a:p>
          <a:p>
            <a:r>
              <a:rPr lang="en-US" dirty="0" smtClean="0"/>
              <a:t>Atmosphere of fear of upsetting the survivor (“walking on eggshells”)</a:t>
            </a:r>
          </a:p>
          <a:p>
            <a:r>
              <a:rPr lang="en-US" dirty="0" smtClean="0"/>
              <a:t>Feelings of shame and guilt</a:t>
            </a:r>
          </a:p>
          <a:p>
            <a:r>
              <a:rPr lang="en-US" dirty="0" smtClean="0"/>
              <a:t>Developing own explanation of “why”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9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Sleep problems</a:t>
            </a:r>
          </a:p>
          <a:p>
            <a:r>
              <a:rPr lang="en-US" dirty="0" smtClean="0"/>
              <a:t>Disrupts the every family member’s sleep patterns</a:t>
            </a:r>
          </a:p>
          <a:p>
            <a:pPr marL="11430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Negative outlook on life</a:t>
            </a:r>
          </a:p>
          <a:p>
            <a:r>
              <a:rPr lang="en-US" dirty="0" smtClean="0"/>
              <a:t>Impacts every family member and their feelings about each other, their community,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7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Drug and alcohol abuse</a:t>
            </a:r>
          </a:p>
          <a:p>
            <a:r>
              <a:rPr lang="en-US" dirty="0" smtClean="0"/>
              <a:t>Alters relationships with family members</a:t>
            </a:r>
          </a:p>
          <a:p>
            <a:r>
              <a:rPr lang="en-US" dirty="0" smtClean="0"/>
              <a:t>Models unhealthy coping strategy</a:t>
            </a:r>
          </a:p>
          <a:p>
            <a:r>
              <a:rPr lang="en-US" dirty="0" smtClean="0"/>
              <a:t>Lead to absence from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0779"/>
      </p:ext>
    </p:extLst>
  </p:cSld>
  <p:clrMapOvr>
    <a:masterClrMapping/>
  </p:clrMapOvr>
</p:sld>
</file>

<file path=ppt/theme/theme1.xml><?xml version="1.0" encoding="utf-8"?>
<a:theme xmlns:a="http://schemas.openxmlformats.org/drawingml/2006/main" name="TI.CBT.CuckooNest.2011">
  <a:themeElements>
    <a:clrScheme name="Custom 35">
      <a:dk1>
        <a:srgbClr val="FDEADA"/>
      </a:dk1>
      <a:lt1>
        <a:sysClr val="window" lastClr="FFFFFF"/>
      </a:lt1>
      <a:dk2>
        <a:srgbClr val="3F004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B3E2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TI.CBT.CuckooNest.2011.thmx</Template>
  <TotalTime>708</TotalTime>
  <Words>509</Words>
  <Application>Microsoft Macintosh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TI.CBT.CuckooNest.2011</vt:lpstr>
      <vt:lpstr>Long-term Impact of  Torture on Families: </vt:lpstr>
      <vt:lpstr>Multigenerational Trauma</vt:lpstr>
      <vt:lpstr>Context</vt:lpstr>
      <vt:lpstr>Psychological Consequences of Torture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Family’s Responses</vt:lpstr>
      <vt:lpstr>Family of Torture Survivors</vt:lpstr>
      <vt:lpstr>Implication for Treatment</vt:lpstr>
      <vt:lpstr>Implication for Treatment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Impact of Trauma on Families: Intergenerational Transmission</dc:title>
  <dc:creator>Mary Fabri</dc:creator>
  <cp:lastModifiedBy>Mary Fabri</cp:lastModifiedBy>
  <cp:revision>29</cp:revision>
  <dcterms:created xsi:type="dcterms:W3CDTF">2021-07-30T10:09:31Z</dcterms:created>
  <dcterms:modified xsi:type="dcterms:W3CDTF">2022-06-26T17:03:01Z</dcterms:modified>
</cp:coreProperties>
</file>