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1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BF4E-06D0-F0A7-ACA2-7F0AA9A33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61E103-F365-59AF-B80D-B969226A2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AD504-47CF-2916-DBEE-1AB48112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52C-4D09-4FA9-AE49-4C74CD5C22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8F490-AD65-9E86-C52B-95F3F12F6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C54EF-A0F8-703D-C563-2E80686B2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DDB1-3735-4835-BD5D-2D755CE2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9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15E59-D5D7-E12C-62C0-94CDBED99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850294-A67C-C7DA-219C-DD58AB078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4C24B-3012-7EE5-46FF-38B33C87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52C-4D09-4FA9-AE49-4C74CD5C22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DA2FC-DDCC-BA03-718E-5F602E54B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442A4-9CFE-D48C-9607-792F086F5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DDB1-3735-4835-BD5D-2D755CE2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9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A2C2B8-DFB9-B0B1-AC82-DBCB3F79A8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54AB5-6492-FEC5-A7BF-702D24564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AE4AB-978A-B43B-8B52-995ED33E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52C-4D09-4FA9-AE49-4C74CD5C22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4B085-F1CA-280F-D7AB-ECDD8CF1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5CE3D-C6ED-E656-DB43-CB1E96D8B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DDB1-3735-4835-BD5D-2D755CE2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4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BB3F7-8F80-D89F-354F-B6A3A53C5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FD47F-E9A9-9F46-D22A-046239CC4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62045-E02D-B8EA-566F-CA6C514F0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52C-4D09-4FA9-AE49-4C74CD5C22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8082A-B59C-6A50-206A-76C2D452E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2B5C3-9BE5-5818-CCFC-80F21E97F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DDB1-3735-4835-BD5D-2D755CE2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2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9273C-535F-B479-5744-1AB6B9A1C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8A026-22AF-B8C8-808B-5859A5D8B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12242-C557-5D2A-B736-EE21D9EA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52C-4D09-4FA9-AE49-4C74CD5C22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D718D-2BC4-9DAF-C7FE-D660ED54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90AFB-7503-C504-B4FD-EE1CD15F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DDB1-3735-4835-BD5D-2D755CE2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9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3BCEC-4974-9BEE-44D8-01FFCEF5F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E1ADE-5125-3992-9238-05AD00D66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FCEE4-6135-E54C-B05A-6AEF8CCDF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B81C5D-00E2-BCF2-D3BE-526D61384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52C-4D09-4FA9-AE49-4C74CD5C22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7901C-2D3E-A1A5-695D-5E63513FB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93FA0-58F3-8D48-00BE-1F3A3B74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DDB1-3735-4835-BD5D-2D755CE2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0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8072C-63ED-3EAA-F0E0-4EA2CF603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5DFB3-93B7-D73F-EEF8-D66833AB6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BC519-EB86-98C4-8A14-A7903E5EC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8F880B-D68A-3763-4A66-C9D35EBDCD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2C48C1-39BF-3F15-3883-5C2D31FBF5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D598CE-1F25-1102-21BF-9A5DE260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52C-4D09-4FA9-AE49-4C74CD5C22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EBAB31-0A3F-4D2D-FE53-9C6A23603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261E5-7F9B-56B0-87C9-DF34BA5A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DDB1-3735-4835-BD5D-2D755CE2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2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0AAA2-88EA-149D-FE98-F978A81D2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2E813-029D-3A41-A1AD-7B336575B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52C-4D09-4FA9-AE49-4C74CD5C22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D4AC6-244D-E81B-3760-9F1CCCE60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C0E222-4848-92D0-79C0-1F1C606B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DDB1-3735-4835-BD5D-2D755CE2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A54D67-7451-F02A-E4EC-EE7DFAC8D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52C-4D09-4FA9-AE49-4C74CD5C22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F0259-F8CF-6AF7-3D46-E05CD3A03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0A052-D099-3D7F-E351-703A739E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DDB1-3735-4835-BD5D-2D755CE2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6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5C588-77A9-935E-873D-012ACF41E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43D60-42DA-9C42-22D7-4F7EBDC56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C5CF5B-6A02-9498-163B-B77549E73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76DC4-B9CA-CDC5-F285-696999A9A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52C-4D09-4FA9-AE49-4C74CD5C22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5BEBA-DD54-13A5-D974-ECBE5984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4F019-2070-A06B-C86B-4A7840494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DDB1-3735-4835-BD5D-2D755CE2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5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6C299-AC5B-6B16-CC9C-951EEAE72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94A55E-5E8F-AE3E-B3D4-4096881AB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2D18-A8D4-AAC0-DA4E-3D3E88333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53D80-9D56-40C8-1D07-6A6D437AC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952C-4D09-4FA9-AE49-4C74CD5C22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6E894-D515-8F6B-A0DF-BCD0FA53C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7B1AD-1BA3-CB45-68D5-837D5BE1F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DDB1-3735-4835-BD5D-2D755CE2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0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4A54F7-7C3A-67F4-609C-CABAB7AB6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40899-365A-9EEC-CEF4-024B06C5B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E2B62-0842-FAAA-607B-D0A3810D8A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78952C-4D09-4FA9-AE49-4C74CD5C22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D3161-6416-D6A4-377D-2FC3FF326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E47B1-9EEC-37AD-F756-7DF0BADC6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EFDDB1-3735-4835-BD5D-2D755CE2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9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272D5-E6D5-DF0D-8728-5A7600F33A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5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Intergenerational Legacies of Trauma in Kosovo 25 Years After the War and Amid Recent Global Conflicts</a:t>
            </a:r>
            <a:endParaRPr lang="en-US" sz="3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DFE8FC-F56F-502F-56B7-5195BCA87C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Aliriza Arënliu, PhD, Department of Psychology, University of </a:t>
            </a:r>
            <a:r>
              <a:rPr lang="en-US" dirty="0" err="1"/>
              <a:t>Prishtina</a:t>
            </a:r>
            <a:r>
              <a:rPr lang="en-US" dirty="0"/>
              <a:t>, Kosovo</a:t>
            </a:r>
          </a:p>
        </p:txBody>
      </p:sp>
    </p:spTree>
    <p:extLst>
      <p:ext uri="{BB962C8B-B14F-4D97-AF65-F5344CB8AC3E}">
        <p14:creationId xmlns:p14="http://schemas.microsoft.com/office/powerpoint/2010/main" val="149841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DD9EB-1074-2D79-29A0-A9A66CB29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CE041-FBF1-ADD1-6E7B-7A8122E37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perspective on perpetuating mechanisms of trans-generational trauma – context. </a:t>
            </a:r>
          </a:p>
          <a:p>
            <a:r>
              <a:rPr lang="en-US" dirty="0"/>
              <a:t>Results from studies:</a:t>
            </a:r>
          </a:p>
          <a:p>
            <a:pPr lvl="1"/>
            <a:r>
              <a:rPr lang="en-US" dirty="0"/>
              <a:t>Qualitative study on transgenerational differences in meaning making from war in 1999.</a:t>
            </a:r>
          </a:p>
          <a:p>
            <a:pPr lvl="1"/>
            <a:r>
              <a:rPr lang="en-US" dirty="0"/>
              <a:t>Quantitative findings from meaning making of family members of missing persons in Kosovo.</a:t>
            </a:r>
          </a:p>
          <a:p>
            <a:pPr lvl="1"/>
            <a:r>
              <a:rPr lang="en-US" dirty="0"/>
              <a:t>Quantitative findings from presence of trauma over generations. </a:t>
            </a:r>
          </a:p>
        </p:txBody>
      </p:sp>
    </p:spTree>
    <p:extLst>
      <p:ext uri="{BB962C8B-B14F-4D97-AF65-F5344CB8AC3E}">
        <p14:creationId xmlns:p14="http://schemas.microsoft.com/office/powerpoint/2010/main" val="114599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C898E-9921-B294-35EE-8A7D0ABC3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AEF5D-9708-D7C6-894C-7609BE8B5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Conflicts ongoing in 50 countries (</a:t>
            </a:r>
            <a:r>
              <a:rPr lang="en-US" dirty="0" err="1"/>
              <a:t>Acleddata</a:t>
            </a:r>
            <a:r>
              <a:rPr lang="en-US" dirty="0"/>
              <a:t>, 2024). </a:t>
            </a:r>
          </a:p>
          <a:p>
            <a:r>
              <a:rPr lang="en-US" dirty="0"/>
              <a:t>108.4 million refugees forcibly displaced (UNHCR, 2023).</a:t>
            </a:r>
          </a:p>
          <a:p>
            <a:r>
              <a:rPr lang="en-US" dirty="0"/>
              <a:t>Most conflicts are “old conflicts”.</a:t>
            </a:r>
          </a:p>
          <a:p>
            <a:endParaRPr lang="en-US" dirty="0"/>
          </a:p>
          <a:p>
            <a:r>
              <a:rPr lang="en-US" dirty="0"/>
              <a:t>Kosovo war consequences:</a:t>
            </a:r>
          </a:p>
          <a:p>
            <a:pPr lvl="1"/>
            <a:r>
              <a:rPr lang="en-US" dirty="0"/>
              <a:t>Over 10.000 – 13.000 deaths as result of war (HLC, 2024). </a:t>
            </a:r>
          </a:p>
          <a:p>
            <a:pPr lvl="1"/>
            <a:r>
              <a:rPr lang="en-US" dirty="0"/>
              <a:t>120.000 houses partially or completely destroyed (HLC, 2024).</a:t>
            </a:r>
          </a:p>
          <a:p>
            <a:pPr lvl="1"/>
            <a:r>
              <a:rPr lang="en-US" dirty="0"/>
              <a:t>1600 still missing as result of war. </a:t>
            </a:r>
          </a:p>
          <a:p>
            <a:pPr lvl="1"/>
            <a:r>
              <a:rPr lang="en-US" dirty="0"/>
              <a:t>Over 1 million people were displaced.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54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1C4BD-A8CD-CE76-CB7C-8E1760B3D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Context: Trauma treatment &amp; political situation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9B114-92F9-3F0A-1C9C-E4AF137FD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Council, D. R. (2006). Long-term sequels of war, social functioning and mental health in Kosovo. </a:t>
            </a:r>
            <a:r>
              <a:rPr lang="en-US" sz="1800" b="0" i="1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Kosovo: Copyright©, Danish Refugee Council (DRC)</a:t>
            </a:r>
            <a:r>
              <a:rPr lang="en-US" sz="1800" b="0" i="0" u="none" strike="noStrike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</a:t>
            </a:r>
            <a:endParaRPr lang="en-US" b="0" dirty="0">
              <a:effectLst/>
            </a:endParaRPr>
          </a:p>
          <a:p>
            <a:endParaRPr lang="en-US" dirty="0"/>
          </a:p>
          <a:p>
            <a:pPr lvl="1"/>
            <a:r>
              <a:rPr lang="en-US" dirty="0"/>
              <a:t>PTSD rate 22.05 about 3% less than in 2000.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Public health perspective: lack of treatment – despite efforts.</a:t>
            </a:r>
          </a:p>
          <a:p>
            <a:pPr lvl="1"/>
            <a:r>
              <a:rPr lang="en-US" dirty="0"/>
              <a:t>Lack of proper reconciliation process. </a:t>
            </a:r>
          </a:p>
          <a:p>
            <a:pPr lvl="1"/>
            <a:r>
              <a:rPr lang="en-US" dirty="0"/>
              <a:t>Continuance of nationalistic discourse. </a:t>
            </a:r>
          </a:p>
          <a:p>
            <a:pPr lvl="1"/>
            <a:r>
              <a:rPr lang="en-US" dirty="0"/>
              <a:t>Protracted conflict.  </a:t>
            </a:r>
          </a:p>
          <a:p>
            <a:pPr lvl="1"/>
            <a:r>
              <a:rPr lang="en-US" dirty="0"/>
              <a:t>“Hypervigilance”</a:t>
            </a:r>
            <a:br>
              <a:rPr lang="en-US" dirty="0"/>
            </a:b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2305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5A697-1872-C30A-7C41-810479A6E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Kelmendi, </a:t>
            </a:r>
            <a:r>
              <a:rPr lang="en-US" sz="30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Kaltrina</a:t>
            </a:r>
            <a:r>
              <a:rPr lang="en-US" sz="3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et al. "Meaning-making of war experiences: Stories from </a:t>
            </a:r>
            <a:r>
              <a:rPr lang="en-US" sz="30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Kosova</a:t>
            </a:r>
            <a:r>
              <a:rPr lang="en-US" sz="3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." </a:t>
            </a:r>
            <a:r>
              <a:rPr lang="en-US" sz="30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OMEGA-Journal of Death and Dying</a:t>
            </a:r>
            <a:r>
              <a:rPr lang="en-US" sz="3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86.1 (2022): 89-118.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E88F5-3E20-FED2-2C74-CCD35A2AF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Qualitative study </a:t>
            </a:r>
          </a:p>
          <a:p>
            <a:r>
              <a:rPr lang="en-US" dirty="0"/>
              <a:t>Main findings </a:t>
            </a:r>
          </a:p>
        </p:txBody>
      </p:sp>
    </p:spTree>
    <p:extLst>
      <p:ext uri="{BB962C8B-B14F-4D97-AF65-F5344CB8AC3E}">
        <p14:creationId xmlns:p14="http://schemas.microsoft.com/office/powerpoint/2010/main" val="414235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D1992-9F15-29A8-B4EB-4B7C8FF96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Arenliu, A., Shala-</a:t>
            </a:r>
            <a:r>
              <a:rPr lang="en-US" sz="2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Kastrati</a:t>
            </a:r>
            <a:r>
              <a:rPr lang="en-US" sz="2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F., Berisha </a:t>
            </a:r>
            <a:r>
              <a:rPr lang="en-US" sz="2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Avdiu</a:t>
            </a:r>
            <a:r>
              <a:rPr lang="en-US" sz="2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V., &amp; Landsman, M. (2019). Posttraumatic growth among family members with missing persons from war in Kosovo: Association with social support and community involvement. </a:t>
            </a:r>
            <a:r>
              <a:rPr lang="en-US" sz="25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OMEGA-Journal of Death and Dying</a:t>
            </a:r>
            <a:r>
              <a:rPr lang="en-US" sz="2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 </a:t>
            </a:r>
            <a:r>
              <a:rPr lang="en-US" sz="25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80</a:t>
            </a:r>
            <a:r>
              <a:rPr lang="en-US" sz="2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(1), 35-48.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B0102-AF88-B394-917B-53EDE32F5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Meaning making through community engagement. </a:t>
            </a:r>
          </a:p>
          <a:p>
            <a:r>
              <a:rPr lang="en-US" dirty="0"/>
              <a:t>Including younger generation. </a:t>
            </a:r>
          </a:p>
        </p:txBody>
      </p:sp>
    </p:spTree>
    <p:extLst>
      <p:ext uri="{BB962C8B-B14F-4D97-AF65-F5344CB8AC3E}">
        <p14:creationId xmlns:p14="http://schemas.microsoft.com/office/powerpoint/2010/main" val="1834801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A5F48-33D7-7186-56DD-6CD009B8B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Hyseni</a:t>
            </a:r>
            <a:r>
              <a:rPr lang="en-US" sz="2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Duraku</a:t>
            </a:r>
            <a:r>
              <a:rPr lang="en-US" sz="2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</a:t>
            </a:r>
            <a:r>
              <a:rPr lang="en-US" sz="2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Zamira</a:t>
            </a:r>
            <a:r>
              <a:rPr lang="en-US" sz="2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</a:t>
            </a:r>
            <a:r>
              <a:rPr lang="en-US" sz="2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Genta</a:t>
            </a:r>
            <a:r>
              <a:rPr lang="en-US" sz="2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Jahiu</a:t>
            </a:r>
            <a:r>
              <a:rPr lang="en-US" sz="2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and </a:t>
            </a:r>
            <a:r>
              <a:rPr lang="en-US" sz="2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Donjeta</a:t>
            </a:r>
            <a:r>
              <a:rPr lang="en-US" sz="2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</a:t>
            </a:r>
            <a:r>
              <a:rPr lang="en-US" sz="25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Geci</a:t>
            </a:r>
            <a:r>
              <a:rPr lang="en-US" sz="2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"Intergenerational trauma and war-induced PTSD in Kosovo: Insights from the Albanian ethnic group." </a:t>
            </a:r>
            <a:r>
              <a:rPr lang="en-US" sz="25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Frontiers in Psychology</a:t>
            </a:r>
            <a:r>
              <a:rPr lang="en-US" sz="25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14 (2023): 1195649.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F7DA1-ADDF-E456-205C-28D8CFA9B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N=116 Youth 		and 		121 parents</a:t>
            </a:r>
          </a:p>
          <a:p>
            <a:pPr marL="0" indent="0">
              <a:buNone/>
            </a:pPr>
            <a:r>
              <a:rPr lang="en-US" dirty="0"/>
              <a:t>21.5% PTSD				11.4% PTSD </a:t>
            </a:r>
          </a:p>
          <a:p>
            <a:pPr marL="0" indent="0">
              <a:buNone/>
            </a:pPr>
            <a:r>
              <a:rPr lang="en-US" dirty="0"/>
              <a:t>Reported less				</a:t>
            </a:r>
          </a:p>
          <a:p>
            <a:pPr marL="0" indent="0">
              <a:buNone/>
            </a:pPr>
            <a:r>
              <a:rPr lang="en-US" dirty="0"/>
              <a:t>social support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0" i="0" dirty="0">
                <a:solidFill>
                  <a:srgbClr val="282828"/>
                </a:solidFill>
                <a:effectLst/>
                <a:latin typeface="MuseoSans"/>
              </a:rPr>
              <a:t>Youth whose parents had PTSD were more prone to experiencing PTSD symptoms than those whose parents did not have PTSD.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53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F99CD-766A-39EF-EBBA-2E8868E5E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remarks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811-CC2D-872D-369D-BFD90304A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Addressing intergenerational trauma is crucial for Kosovo's Future.</a:t>
            </a:r>
          </a:p>
          <a:p>
            <a:r>
              <a:rPr lang="en-US" dirty="0"/>
              <a:t>Importance of reconciliation and collective recognition</a:t>
            </a:r>
          </a:p>
          <a:p>
            <a:r>
              <a:rPr lang="en-US" dirty="0"/>
              <a:t>Role of community engagement and support systems</a:t>
            </a:r>
          </a:p>
        </p:txBody>
      </p:sp>
    </p:spTree>
    <p:extLst>
      <p:ext uri="{BB962C8B-B14F-4D97-AF65-F5344CB8AC3E}">
        <p14:creationId xmlns:p14="http://schemas.microsoft.com/office/powerpoint/2010/main" val="405316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439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Helvetica Neue</vt:lpstr>
      <vt:lpstr>MuseoSans</vt:lpstr>
      <vt:lpstr>Office Theme</vt:lpstr>
      <vt:lpstr>Intergenerational Legacies of Trauma in Kosovo 25 Years After the War and Amid Recent Global Conflicts</vt:lpstr>
      <vt:lpstr>Focus </vt:lpstr>
      <vt:lpstr>Context </vt:lpstr>
      <vt:lpstr>Context: Trauma treatment &amp; political situation </vt:lpstr>
      <vt:lpstr>Kelmendi, Kaltrina, et al. "Meaning-making of war experiences: Stories from Kosova." OMEGA-Journal of Death and Dying 86.1 (2022): 89-118.</vt:lpstr>
      <vt:lpstr>Arenliu, A., Shala-Kastrati, F., Berisha Avdiu, V., &amp; Landsman, M. (2019). Posttraumatic growth among family members with missing persons from war in Kosovo: Association with social support and community involvement. OMEGA-Journal of Death and Dying, 80(1), 35-48.</vt:lpstr>
      <vt:lpstr>Hyseni Duraku, Zamira, Genta Jahiu, and Donjeta Geci. "Intergenerational trauma and war-induced PTSD in Kosovo: Insights from the Albanian ethnic group." Frontiers in Psychology 14 (2023): 1195649.</vt:lpstr>
      <vt:lpstr>Concluding remarks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Aliriza</dc:creator>
  <cp:lastModifiedBy>Aliriza</cp:lastModifiedBy>
  <cp:revision>1</cp:revision>
  <dcterms:created xsi:type="dcterms:W3CDTF">2024-06-12T14:21:28Z</dcterms:created>
  <dcterms:modified xsi:type="dcterms:W3CDTF">2024-06-12T16:00:49Z</dcterms:modified>
</cp:coreProperties>
</file>