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59" r:id="rId5"/>
    <p:sldId id="260" r:id="rId6"/>
    <p:sldId id="266"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p:cViewPr varScale="1">
        <p:scale>
          <a:sx n="107" d="100"/>
          <a:sy n="107"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46400" y="3124200"/>
            <a:ext cx="8636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946400" y="5056632"/>
            <a:ext cx="8636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09600" y="6300216"/>
            <a:ext cx="2645664"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a:xfrm>
            <a:off x="5279136" y="6300216"/>
            <a:ext cx="5084064"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GB"/>
          </a:p>
        </p:txBody>
      </p:sp>
      <p:sp>
        <p:nvSpPr>
          <p:cNvPr id="6" name="Slide Number Placeholder 5"/>
          <p:cNvSpPr>
            <a:spLocks noGrp="1"/>
          </p:cNvSpPr>
          <p:nvPr>
            <p:ph type="sldNum" sz="quarter" idx="12"/>
          </p:nvPr>
        </p:nvSpPr>
        <p:spPr>
          <a:xfrm>
            <a:off x="11033760" y="6300216"/>
            <a:ext cx="9144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00A2F9E1-0278-924D-A6DF-D9C8BCD3BEB1}" type="slidenum">
              <a:rPr lang="en-GB" smtClean="0"/>
              <a:t>‹#›</a:t>
            </a:fld>
            <a:endParaRPr lang="en-GB"/>
          </a:p>
        </p:txBody>
      </p:sp>
    </p:spTree>
    <p:extLst>
      <p:ext uri="{BB962C8B-B14F-4D97-AF65-F5344CB8AC3E}">
        <p14:creationId xmlns:p14="http://schemas.microsoft.com/office/powerpoint/2010/main" val="23849758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
        <p:nvSpPr>
          <p:cNvPr id="11" name="Content Placeholder 2"/>
          <p:cNvSpPr>
            <a:spLocks noGrp="1"/>
          </p:cNvSpPr>
          <p:nvPr>
            <p:ph sz="half" idx="14"/>
          </p:nvPr>
        </p:nvSpPr>
        <p:spPr>
          <a:xfrm>
            <a:off x="6193536" y="1735138"/>
            <a:ext cx="475488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6193536"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12192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53942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9200" y="1735138"/>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
        <p:nvSpPr>
          <p:cNvPr id="8" name="Content Placeholder 2"/>
          <p:cNvSpPr>
            <a:spLocks noGrp="1"/>
          </p:cNvSpPr>
          <p:nvPr>
            <p:ph sz="half" idx="13"/>
          </p:nvPr>
        </p:nvSpPr>
        <p:spPr>
          <a:xfrm>
            <a:off x="1219200"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6193536" y="1735138"/>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6193536"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51369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39A224-B38C-4F48-A1CC-0129FCC76F7F}" type="datetimeFigureOut">
              <a:rPr lang="en-GB" smtClean="0"/>
              <a:t>11/06/2024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333272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9A224-B38C-4F48-A1CC-0129FCC76F7F}" type="datetimeFigureOut">
              <a:rPr lang="en-GB" smtClean="0"/>
              <a:t>11/06/2024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104228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690048"/>
            <a:ext cx="4751917"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6223000" y="368490"/>
            <a:ext cx="475488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1219198" y="2866031"/>
            <a:ext cx="4751917"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626165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0061" y="1524000"/>
            <a:ext cx="475488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6690059" y="2699983"/>
            <a:ext cx="475488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grpSp>
        <p:nvGrpSpPr>
          <p:cNvPr id="3" name="Group 7"/>
          <p:cNvGrpSpPr/>
          <p:nvPr/>
        </p:nvGrpSpPr>
        <p:grpSpPr>
          <a:xfrm rot="21421631">
            <a:off x="838705" y="505650"/>
            <a:ext cx="5134567"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2" name="Picture Placeholder 9"/>
          <p:cNvSpPr>
            <a:spLocks noGrp="1"/>
          </p:cNvSpPr>
          <p:nvPr>
            <p:ph type="pic" sz="quarter" idx="14"/>
          </p:nvPr>
        </p:nvSpPr>
        <p:spPr>
          <a:xfrm rot="21421631">
            <a:off x="1078391" y="667561"/>
            <a:ext cx="4624885" cy="5124723"/>
          </a:xfrm>
          <a:solidFill>
            <a:schemeClr val="bg1">
              <a:lumMod val="85000"/>
            </a:schemeClr>
          </a:solidFill>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397785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417879" y="3520798"/>
            <a:ext cx="5450699"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7" name="Picture Placeholder 9"/>
          <p:cNvSpPr>
            <a:spLocks noGrp="1"/>
          </p:cNvSpPr>
          <p:nvPr>
            <p:ph type="pic" sz="quarter" idx="16"/>
          </p:nvPr>
        </p:nvSpPr>
        <p:spPr>
          <a:xfrm rot="21214351">
            <a:off x="654743" y="3682580"/>
            <a:ext cx="4938812" cy="2697083"/>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232774">
            <a:off x="225975" y="241256"/>
            <a:ext cx="5450699"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3" name="Picture Placeholder 9"/>
          <p:cNvSpPr>
            <a:spLocks noGrp="1"/>
          </p:cNvSpPr>
          <p:nvPr>
            <p:ph type="pic" sz="quarter" idx="15"/>
          </p:nvPr>
        </p:nvSpPr>
        <p:spPr>
          <a:xfrm rot="232774">
            <a:off x="462839" y="403038"/>
            <a:ext cx="4938812" cy="2697083"/>
          </a:xfrm>
          <a:solidFill>
            <a:schemeClr val="bg1">
              <a:lumMod val="85000"/>
            </a:schemeClr>
          </a:solidFill>
        </p:spPr>
        <p:txBody>
          <a:bodyPr/>
          <a:lstStyle>
            <a:lvl1pPr>
              <a:buNone/>
              <a:defRPr/>
            </a:lvl1pPr>
          </a:lstStyle>
          <a:p>
            <a:r>
              <a:rPr lang="en-US"/>
              <a:t>Click icon to add picture</a:t>
            </a:r>
            <a:endParaRPr/>
          </a:p>
        </p:txBody>
      </p:sp>
      <p:sp>
        <p:nvSpPr>
          <p:cNvPr id="2" name="Title 1"/>
          <p:cNvSpPr>
            <a:spLocks noGrp="1"/>
          </p:cNvSpPr>
          <p:nvPr>
            <p:ph type="title"/>
          </p:nvPr>
        </p:nvSpPr>
        <p:spPr>
          <a:xfrm>
            <a:off x="6684579" y="1524000"/>
            <a:ext cx="475488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6684576" y="2699983"/>
            <a:ext cx="475488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3394719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2374"/>
            <a:ext cx="97536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745710" y="379100"/>
            <a:ext cx="6708436"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4" name="Text Placeholder 3"/>
          <p:cNvSpPr>
            <a:spLocks noGrp="1"/>
          </p:cNvSpPr>
          <p:nvPr>
            <p:ph type="body" sz="half" idx="2"/>
          </p:nvPr>
        </p:nvSpPr>
        <p:spPr>
          <a:xfrm>
            <a:off x="1219200" y="4928736"/>
            <a:ext cx="97536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
        <p:nvSpPr>
          <p:cNvPr id="12" name="Picture Placeholder 9"/>
          <p:cNvSpPr>
            <a:spLocks noGrp="1"/>
          </p:cNvSpPr>
          <p:nvPr>
            <p:ph type="pic" sz="quarter" idx="15"/>
          </p:nvPr>
        </p:nvSpPr>
        <p:spPr>
          <a:xfrm rot="232774">
            <a:off x="2997544" y="564564"/>
            <a:ext cx="6204769" cy="3072384"/>
          </a:xfrm>
          <a:solidFill>
            <a:schemeClr val="bg1">
              <a:lumMod val="85000"/>
            </a:schemeClr>
          </a:solidFill>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4284004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2374"/>
            <a:ext cx="97536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51583" y="116368"/>
            <a:ext cx="529208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7" name="Picture Placeholder 9"/>
          <p:cNvSpPr>
            <a:spLocks noGrp="1"/>
          </p:cNvSpPr>
          <p:nvPr>
            <p:ph type="pic" sz="quarter" idx="17"/>
          </p:nvPr>
        </p:nvSpPr>
        <p:spPr>
          <a:xfrm rot="21420000">
            <a:off x="398869" y="304999"/>
            <a:ext cx="4797940" cy="3334235"/>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360000">
            <a:off x="5553973" y="323141"/>
            <a:ext cx="6390257"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3" name="Picture Placeholder 9"/>
          <p:cNvSpPr>
            <a:spLocks noGrp="1"/>
          </p:cNvSpPr>
          <p:nvPr>
            <p:ph type="pic" sz="quarter" idx="16"/>
          </p:nvPr>
        </p:nvSpPr>
        <p:spPr>
          <a:xfrm rot="360000">
            <a:off x="5781981" y="507668"/>
            <a:ext cx="5910480" cy="307238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1219200" y="4926106"/>
            <a:ext cx="97536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2456555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178702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3305488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8910" y="450851"/>
            <a:ext cx="1128111"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1219200" y="450851"/>
            <a:ext cx="79248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159317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496287" y="3200400"/>
            <a:ext cx="10695709"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5281084" y="3833095"/>
            <a:ext cx="62992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5281084" y="5056909"/>
            <a:ext cx="62992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09600" y="6298744"/>
            <a:ext cx="2641600" cy="273050"/>
          </a:xfrm>
        </p:spPr>
        <p:txBody>
          <a:bodyPr/>
          <a:lstStyle>
            <a:lvl1pPr algn="l">
              <a:defRPr sz="1100">
                <a:latin typeface="Rockwell" pitchFamily="18" charset="0"/>
              </a:defRPr>
            </a:lvl1p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a:xfrm>
            <a:off x="5283200" y="6298744"/>
            <a:ext cx="5080000" cy="273050"/>
          </a:xfrm>
        </p:spPr>
        <p:txBody>
          <a:bodyPr/>
          <a:lstStyle>
            <a:lvl1pPr algn="l">
              <a:defRPr/>
            </a:lvl1pPr>
          </a:lstStyle>
          <a:p>
            <a:endParaRPr lang="en-GB"/>
          </a:p>
        </p:txBody>
      </p:sp>
      <p:sp>
        <p:nvSpPr>
          <p:cNvPr id="6" name="Slide Number Placeholder 5"/>
          <p:cNvSpPr>
            <a:spLocks noGrp="1"/>
          </p:cNvSpPr>
          <p:nvPr>
            <p:ph type="sldNum" sz="quarter" idx="12"/>
          </p:nvPr>
        </p:nvSpPr>
        <p:spPr>
          <a:xfrm>
            <a:off x="11019808" y="6312393"/>
            <a:ext cx="914400" cy="265089"/>
          </a:xfrm>
        </p:spPr>
        <p:txBody>
          <a:bodyPr/>
          <a:lstStyle>
            <a:lvl1pPr>
              <a:defRPr sz="1100">
                <a:solidFill>
                  <a:schemeClr val="tx1"/>
                </a:solidFill>
                <a:latin typeface="Rockwell" pitchFamily="18" charset="0"/>
              </a:defRPr>
            </a:lvl1pPr>
          </a:lstStyle>
          <a:p>
            <a:fld id="{00A2F9E1-0278-924D-A6DF-D9C8BCD3BEB1}" type="slidenum">
              <a:rPr lang="en-GB" smtClean="0"/>
              <a:t>‹#›</a:t>
            </a:fld>
            <a:endParaRPr lang="en-GB"/>
          </a:p>
        </p:txBody>
      </p:sp>
    </p:spTree>
    <p:extLst>
      <p:ext uri="{BB962C8B-B14F-4D97-AF65-F5344CB8AC3E}">
        <p14:creationId xmlns:p14="http://schemas.microsoft.com/office/powerpoint/2010/main" val="414137634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94561"/>
            <a:ext cx="103632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09600" y="3557016"/>
            <a:ext cx="103632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372981916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950258" y="1689847"/>
            <a:ext cx="11241737"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609601" y="2196354"/>
            <a:ext cx="7112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609600" y="3560619"/>
            <a:ext cx="7112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39A224-B38C-4F48-A1CC-0129FCC76F7F}"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218190351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03700" y="4069804"/>
            <a:ext cx="7385051"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872470" y="445180"/>
            <a:ext cx="7221663"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12" name="Picture Placeholder 9"/>
          <p:cNvSpPr>
            <a:spLocks noGrp="1"/>
          </p:cNvSpPr>
          <p:nvPr>
            <p:ph type="pic" sz="quarter" idx="15"/>
          </p:nvPr>
        </p:nvSpPr>
        <p:spPr>
          <a:xfrm rot="21240000">
            <a:off x="1143570" y="632632"/>
            <a:ext cx="6679463" cy="325526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4210823" y="5230907"/>
            <a:ext cx="7377277"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208461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92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976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Tree>
    <p:extLst>
      <p:ext uri="{BB962C8B-B14F-4D97-AF65-F5344CB8AC3E}">
        <p14:creationId xmlns:p14="http://schemas.microsoft.com/office/powerpoint/2010/main" val="208413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5101" y="1419367"/>
            <a:ext cx="42672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96489" y="2174876"/>
            <a:ext cx="475488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73663" y="1419367"/>
            <a:ext cx="42672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5352" y="2174876"/>
            <a:ext cx="475488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39A224-B38C-4F48-A1CC-0129FCC76F7F}" type="datetimeFigureOut">
              <a:rPr lang="en-GB" smtClean="0"/>
              <a:t>11/06/2024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A2F9E1-0278-924D-A6DF-D9C8BCD3BEB1}" type="slidenum">
              <a:rPr lang="en-GB" smtClean="0"/>
              <a:t>‹#›</a:t>
            </a:fld>
            <a:endParaRPr lang="en-GB"/>
          </a:p>
        </p:txBody>
      </p:sp>
      <p:pic>
        <p:nvPicPr>
          <p:cNvPr id="11" name="Picture 10" descr="Comparison-Underline.png"/>
          <p:cNvPicPr>
            <a:picLocks noChangeAspect="1"/>
          </p:cNvPicPr>
          <p:nvPr/>
        </p:nvPicPr>
        <p:blipFill>
          <a:blip r:embed="rId2"/>
          <a:stretch>
            <a:fillRect/>
          </a:stretch>
        </p:blipFill>
        <p:spPr>
          <a:xfrm>
            <a:off x="1276053" y="1897041"/>
            <a:ext cx="4305300" cy="142875"/>
          </a:xfrm>
          <a:prstGeom prst="rect">
            <a:avLst/>
          </a:prstGeom>
        </p:spPr>
      </p:pic>
      <p:pic>
        <p:nvPicPr>
          <p:cNvPr id="13" name="Picture 12" descr="Comparison-Underline.png"/>
          <p:cNvPicPr>
            <a:picLocks noChangeAspect="1"/>
          </p:cNvPicPr>
          <p:nvPr/>
        </p:nvPicPr>
        <p:blipFill>
          <a:blip r:embed="rId2"/>
          <a:stretch>
            <a:fillRect/>
          </a:stretch>
        </p:blipFill>
        <p:spPr>
          <a:xfrm>
            <a:off x="6554614" y="1897041"/>
            <a:ext cx="4305300" cy="142875"/>
          </a:xfrm>
          <a:prstGeom prst="rect">
            <a:avLst/>
          </a:prstGeom>
        </p:spPr>
      </p:pic>
      <p:pic>
        <p:nvPicPr>
          <p:cNvPr id="12" name="Picture 11" descr="Comparison-Underline.png"/>
          <p:cNvPicPr>
            <a:picLocks noChangeAspect="1"/>
          </p:cNvPicPr>
          <p:nvPr/>
        </p:nvPicPr>
        <p:blipFill>
          <a:blip r:embed="rId2"/>
          <a:stretch>
            <a:fillRect/>
          </a:stretch>
        </p:blipFill>
        <p:spPr>
          <a:xfrm>
            <a:off x="1276053" y="1897041"/>
            <a:ext cx="4305300" cy="142875"/>
          </a:xfrm>
          <a:prstGeom prst="rect">
            <a:avLst/>
          </a:prstGeom>
        </p:spPr>
      </p:pic>
      <p:pic>
        <p:nvPicPr>
          <p:cNvPr id="14" name="Picture 13" descr="Comparison-Underline.png"/>
          <p:cNvPicPr>
            <a:picLocks noChangeAspect="1"/>
          </p:cNvPicPr>
          <p:nvPr/>
        </p:nvPicPr>
        <p:blipFill>
          <a:blip r:embed="rId2"/>
          <a:stretch>
            <a:fillRect/>
          </a:stretch>
        </p:blipFill>
        <p:spPr>
          <a:xfrm>
            <a:off x="6554614" y="1897041"/>
            <a:ext cx="4305300" cy="142875"/>
          </a:xfrm>
          <a:prstGeom prst="rect">
            <a:avLst/>
          </a:prstGeom>
        </p:spPr>
      </p:pic>
    </p:spTree>
    <p:extLst>
      <p:ext uri="{BB962C8B-B14F-4D97-AF65-F5344CB8AC3E}">
        <p14:creationId xmlns:p14="http://schemas.microsoft.com/office/powerpoint/2010/main" val="351640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9200" y="1735138"/>
            <a:ext cx="97536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39A224-B38C-4F48-A1CC-0129FCC76F7F}"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A2F9E1-0278-924D-A6DF-D9C8BCD3BEB1}" type="slidenum">
              <a:rPr lang="en-GB" smtClean="0"/>
              <a:t>‹#›</a:t>
            </a:fld>
            <a:endParaRPr lang="en-GB"/>
          </a:p>
        </p:txBody>
      </p:sp>
      <p:sp>
        <p:nvSpPr>
          <p:cNvPr id="8" name="Content Placeholder 2"/>
          <p:cNvSpPr>
            <a:spLocks noGrp="1"/>
          </p:cNvSpPr>
          <p:nvPr>
            <p:ph sz="half" idx="13"/>
          </p:nvPr>
        </p:nvSpPr>
        <p:spPr>
          <a:xfrm>
            <a:off x="1219200" y="3870960"/>
            <a:ext cx="97536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128476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1" y="503238"/>
            <a:ext cx="9751484"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1219201" y="1735138"/>
            <a:ext cx="9751484"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10217917" y="6314462"/>
            <a:ext cx="17272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B039A224-B38C-4F48-A1CC-0129FCC76F7F}" type="datetimeFigureOut">
              <a:rPr lang="en-GB" smtClean="0"/>
              <a:t>11/06/2024</a:t>
            </a:fld>
            <a:endParaRPr lang="en-GB"/>
          </a:p>
        </p:txBody>
      </p:sp>
      <p:sp>
        <p:nvSpPr>
          <p:cNvPr id="5" name="Footer Placeholder 4"/>
          <p:cNvSpPr>
            <a:spLocks noGrp="1"/>
          </p:cNvSpPr>
          <p:nvPr>
            <p:ph type="ftr" sz="quarter" idx="3"/>
          </p:nvPr>
        </p:nvSpPr>
        <p:spPr>
          <a:xfrm>
            <a:off x="5256810" y="6305797"/>
            <a:ext cx="4957289"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GB"/>
          </a:p>
        </p:txBody>
      </p:sp>
      <p:sp>
        <p:nvSpPr>
          <p:cNvPr id="6" name="Slide Number Placeholder 5"/>
          <p:cNvSpPr>
            <a:spLocks noGrp="1"/>
          </p:cNvSpPr>
          <p:nvPr>
            <p:ph type="sldNum" sz="quarter" idx="4"/>
          </p:nvPr>
        </p:nvSpPr>
        <p:spPr>
          <a:xfrm>
            <a:off x="10028517" y="5476097"/>
            <a:ext cx="1977408"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00A2F9E1-0278-924D-A6DF-D9C8BCD3BEB1}" type="slidenum">
              <a:rPr lang="en-GB" smtClean="0"/>
              <a:t>‹#›</a:t>
            </a:fld>
            <a:endParaRPr lang="en-GB"/>
          </a:p>
        </p:txBody>
      </p:sp>
    </p:spTree>
    <p:extLst>
      <p:ext uri="{BB962C8B-B14F-4D97-AF65-F5344CB8AC3E}">
        <p14:creationId xmlns:p14="http://schemas.microsoft.com/office/powerpoint/2010/main" val="17586162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 id="2147483738" r:id="rId18"/>
    <p:sldLayoutId id="2147483739" r:id="rId19"/>
    <p:sldLayoutId id="214748374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649D-D31D-8465-EE84-5F7ADCF2BA02}"/>
              </a:ext>
            </a:extLst>
          </p:cNvPr>
          <p:cNvSpPr>
            <a:spLocks noGrp="1"/>
          </p:cNvSpPr>
          <p:nvPr>
            <p:ph type="ctrTitle"/>
          </p:nvPr>
        </p:nvSpPr>
        <p:spPr/>
        <p:txBody>
          <a:bodyPr/>
          <a:lstStyle/>
          <a:p>
            <a:r>
              <a:rPr lang="en-US" sz="2800" b="1" kern="0" dirty="0">
                <a:effectLst/>
                <a:latin typeface="Times New Roman" panose="02020603050405020304" pitchFamily="18" charset="0"/>
                <a:ea typeface="Times New Roman" panose="02020603050405020304" pitchFamily="18" charset="0"/>
              </a:rPr>
              <a:t>The Legacy of War Trauma in Kosovo: Transgenerational Trauma Transmission</a:t>
            </a:r>
            <a:br>
              <a:rPr lang="en-US" sz="2800" b="1" kern="0" dirty="0">
                <a:effectLst/>
                <a:latin typeface="Arial" panose="020B0604020202020204" pitchFamily="34" charset="0"/>
                <a:ea typeface="Times New Roman" panose="02020603050405020304" pitchFamily="18" charset="0"/>
              </a:rPr>
            </a:br>
            <a:endParaRPr lang="en-GB" sz="6000" dirty="0"/>
          </a:p>
        </p:txBody>
      </p:sp>
      <p:sp>
        <p:nvSpPr>
          <p:cNvPr id="3" name="Subtitle 2">
            <a:extLst>
              <a:ext uri="{FF2B5EF4-FFF2-40B4-BE49-F238E27FC236}">
                <a16:creationId xmlns:a16="http://schemas.microsoft.com/office/drawing/2014/main" id="{8DBE315D-B1B0-A87A-FA66-0B9E89E9A862}"/>
              </a:ext>
            </a:extLst>
          </p:cNvPr>
          <p:cNvSpPr>
            <a:spLocks noGrp="1"/>
          </p:cNvSpPr>
          <p:nvPr>
            <p:ph type="subTitle" idx="1"/>
          </p:nvPr>
        </p:nvSpPr>
        <p:spPr/>
        <p:txBody>
          <a:bodyPr/>
          <a:lstStyle/>
          <a:p>
            <a:r>
              <a:rPr lang="en-GB" dirty="0"/>
              <a:t>Raba Gjoshi</a:t>
            </a:r>
          </a:p>
          <a:p>
            <a:r>
              <a:rPr lang="en-GB" dirty="0"/>
              <a:t>June 2024</a:t>
            </a:r>
          </a:p>
        </p:txBody>
      </p:sp>
    </p:spTree>
    <p:extLst>
      <p:ext uri="{BB962C8B-B14F-4D97-AF65-F5344CB8AC3E}">
        <p14:creationId xmlns:p14="http://schemas.microsoft.com/office/powerpoint/2010/main" val="4096667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74B09-00A1-436F-9104-6699BD05DC78}"/>
              </a:ext>
            </a:extLst>
          </p:cNvPr>
          <p:cNvSpPr>
            <a:spLocks noGrp="1"/>
          </p:cNvSpPr>
          <p:nvPr>
            <p:ph idx="1"/>
          </p:nvPr>
        </p:nvSpPr>
        <p:spPr>
          <a:xfrm>
            <a:off x="1219201" y="534390"/>
            <a:ext cx="9751484" cy="5256810"/>
          </a:xfrm>
        </p:spPr>
        <p:txBody>
          <a:bodyPr/>
          <a:lstStyle/>
          <a:p>
            <a:pPr marL="0" indent="0">
              <a:buNone/>
            </a:pPr>
            <a:r>
              <a:rPr lang="en-GB" sz="4600" dirty="0">
                <a:latin typeface="+mj-lt"/>
                <a:ea typeface="+mj-ea"/>
                <a:cs typeface="+mj-cs"/>
              </a:rPr>
              <a:t>Limitations:</a:t>
            </a:r>
          </a:p>
          <a:p>
            <a:r>
              <a:rPr lang="en-GB" dirty="0"/>
              <a:t>Young age of participants:</a:t>
            </a:r>
          </a:p>
          <a:p>
            <a:pPr lvl="1">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may not have been culturally familiar with some concepts of the questionnaire </a:t>
            </a:r>
          </a:p>
          <a:p>
            <a:pPr lvl="1">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risk of a lack of full knowledge about family histories</a:t>
            </a:r>
          </a:p>
          <a:p>
            <a:pPr lvl="1">
              <a:buFont typeface="Arial" panose="020B0604020202020204" pitchFamily="34" charset="0"/>
              <a:buChar char="•"/>
            </a:pPr>
            <a:endParaRPr lang="en-US" sz="1600" dirty="0">
              <a:latin typeface="Times New Roman" panose="02020603050405020304" pitchFamily="18" charset="0"/>
            </a:endParaRPr>
          </a:p>
          <a:p>
            <a:pPr marL="0" lvl="1" indent="0">
              <a:spcBef>
                <a:spcPts val="2000"/>
              </a:spcBef>
              <a:buNone/>
            </a:pPr>
            <a:r>
              <a:rPr lang="en-US" sz="4600" dirty="0">
                <a:latin typeface="+mj-lt"/>
                <a:ea typeface="+mj-ea"/>
                <a:cs typeface="+mj-cs"/>
              </a:rPr>
              <a:t>Recommendations:</a:t>
            </a:r>
          </a:p>
          <a:p>
            <a:pPr lvl="1">
              <a:buFont typeface="Arial" panose="020B0604020202020204" pitchFamily="34" charset="0"/>
              <a:buChar char="•"/>
            </a:pPr>
            <a:r>
              <a:rPr lang="en-US" sz="1600" dirty="0">
                <a:latin typeface="Times New Roman" panose="02020603050405020304" pitchFamily="18" charset="0"/>
              </a:rPr>
              <a:t>Replication of the study after a few years when the second generation of the last war in Kosovo reach a certain age.</a:t>
            </a:r>
          </a:p>
          <a:p>
            <a:pPr lvl="1">
              <a:buFont typeface="Arial" panose="020B0604020202020204" pitchFamily="34" charset="0"/>
              <a:buChar char="•"/>
            </a:pPr>
            <a:r>
              <a:rPr lang="en-US" sz="1600" dirty="0">
                <a:latin typeface="Times New Roman" panose="02020603050405020304" pitchFamily="18" charset="0"/>
              </a:rPr>
              <a:t>Including a control group with children of families that do not have war victims in their immediate family.</a:t>
            </a:r>
          </a:p>
          <a:p>
            <a:pPr marL="285750" lvl="1" indent="-285750">
              <a:spcBef>
                <a:spcPts val="2000"/>
              </a:spcBef>
              <a:buFont typeface="Arial" panose="020B0604020202020204" pitchFamily="34" charset="0"/>
              <a:buChar char="•"/>
            </a:pPr>
            <a:endParaRPr lang="en-GB" dirty="0"/>
          </a:p>
        </p:txBody>
      </p:sp>
    </p:spTree>
    <p:extLst>
      <p:ext uri="{BB962C8B-B14F-4D97-AF65-F5344CB8AC3E}">
        <p14:creationId xmlns:p14="http://schemas.microsoft.com/office/powerpoint/2010/main" val="9846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06665-0FB9-0187-8DF6-B594B4012A68}"/>
              </a:ext>
            </a:extLst>
          </p:cNvPr>
          <p:cNvSpPr>
            <a:spLocks noGrp="1"/>
          </p:cNvSpPr>
          <p:nvPr>
            <p:ph type="title"/>
          </p:nvPr>
        </p:nvSpPr>
        <p:spPr/>
        <p:txBody>
          <a:bodyPr/>
          <a:lstStyle/>
          <a:p>
            <a:r>
              <a:rPr lang="en-GB" dirty="0"/>
              <a:t>Research Sample and Procedure</a:t>
            </a:r>
          </a:p>
        </p:txBody>
      </p:sp>
      <p:sp>
        <p:nvSpPr>
          <p:cNvPr id="3" name="Content Placeholder 2">
            <a:extLst>
              <a:ext uri="{FF2B5EF4-FFF2-40B4-BE49-F238E27FC236}">
                <a16:creationId xmlns:a16="http://schemas.microsoft.com/office/drawing/2014/main" id="{3C295705-0D5F-8831-F5AA-AB370A4FC4A7}"/>
              </a:ext>
            </a:extLst>
          </p:cNvPr>
          <p:cNvSpPr>
            <a:spLocks noGrp="1"/>
          </p:cNvSpPr>
          <p:nvPr>
            <p:ph idx="1"/>
          </p:nvPr>
        </p:nvSpPr>
        <p:spPr/>
        <p:txBody>
          <a:bodyPr/>
          <a:lstStyle/>
          <a:p>
            <a:r>
              <a:rPr lang="en-US"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Data collection:</a:t>
            </a: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effectLst/>
                <a:latin typeface="Aptos" panose="020B0004020202020204" pitchFamily="34" charset="0"/>
                <a:ea typeface="Aptos" panose="020B0004020202020204" pitchFamily="34" charset="0"/>
                <a:cs typeface="Times New Roman" panose="02020603050405020304" pitchFamily="18" charset="0"/>
              </a:rPr>
              <a:t>between May - August 2018</a:t>
            </a:r>
          </a:p>
          <a:p>
            <a:r>
              <a:rPr lang="en-US" sz="1800" b="1" dirty="0">
                <a:effectLst/>
                <a:latin typeface="Aptos" panose="020B0004020202020204" pitchFamily="34" charset="0"/>
                <a:ea typeface="Aptos" panose="020B0004020202020204" pitchFamily="34" charset="0"/>
                <a:cs typeface="Times New Roman" panose="02020603050405020304" pitchFamily="18" charset="0"/>
              </a:rPr>
              <a:t>Research participants:</a:t>
            </a:r>
          </a:p>
          <a:p>
            <a:pPr lvl="1">
              <a:buFont typeface="Arial" panose="020B0604020202020204" pitchFamily="34" charset="0"/>
              <a:buChar char="•"/>
            </a:pPr>
            <a:r>
              <a:rPr lang="en-US" sz="1600" dirty="0">
                <a:effectLst/>
                <a:latin typeface="Aptos" panose="020B0004020202020204" pitchFamily="34" charset="0"/>
                <a:ea typeface="Aptos" panose="020B0004020202020204" pitchFamily="34" charset="0"/>
                <a:cs typeface="Times New Roman" panose="02020603050405020304" pitchFamily="18" charset="0"/>
              </a:rPr>
              <a:t> N= 105 offspring of ethnic Albanian victims of the Kosovo war </a:t>
            </a:r>
          </a:p>
          <a:p>
            <a:pPr lvl="1">
              <a:buFont typeface="Arial" panose="020B0604020202020204" pitchFamily="34" charset="0"/>
              <a:buChar char="•"/>
            </a:pPr>
            <a:r>
              <a:rPr lang="en-US" sz="1600" dirty="0">
                <a:effectLst/>
                <a:latin typeface="Aptos" panose="020B0004020202020204" pitchFamily="34" charset="0"/>
                <a:ea typeface="Aptos" panose="020B0004020202020204" pitchFamily="34" charset="0"/>
                <a:cs typeface="Times New Roman" panose="02020603050405020304" pitchFamily="18" charset="0"/>
              </a:rPr>
              <a:t> </a:t>
            </a:r>
            <a:r>
              <a:rPr lang="en-US" sz="1600" dirty="0">
                <a:latin typeface="Aptos" panose="020B0004020202020204" pitchFamily="34" charset="0"/>
                <a:ea typeface="Aptos" panose="020B0004020202020204" pitchFamily="34" charset="0"/>
                <a:cs typeface="Times New Roman" panose="02020603050405020304" pitchFamily="18" charset="0"/>
              </a:rPr>
              <a:t>B</a:t>
            </a:r>
            <a:r>
              <a:rPr lang="en-US" sz="1600" dirty="0">
                <a:effectLst/>
                <a:latin typeface="Aptos" panose="020B0004020202020204" pitchFamily="34" charset="0"/>
                <a:ea typeface="Aptos" panose="020B0004020202020204" pitchFamily="34" charset="0"/>
                <a:cs typeface="Times New Roman" panose="02020603050405020304" pitchFamily="18" charset="0"/>
              </a:rPr>
              <a:t>orn between 1996 and 2001 (up to two years before, during, and up to two years after the war </a:t>
            </a:r>
          </a:p>
          <a:p>
            <a:pPr lvl="1">
              <a:buFont typeface="Arial" panose="020B0604020202020204" pitchFamily="34" charset="0"/>
              <a:buChar char="•"/>
            </a:pPr>
            <a:r>
              <a:rPr lang="en-US" sz="1600" dirty="0">
                <a:effectLst/>
                <a:latin typeface="Aptos" panose="020B0004020202020204" pitchFamily="34" charset="0"/>
                <a:ea typeface="Aptos" panose="020B0004020202020204" pitchFamily="34" charset="0"/>
                <a:cs typeface="Times New Roman" panose="02020603050405020304" pitchFamily="18" charset="0"/>
              </a:rPr>
              <a:t> </a:t>
            </a:r>
            <a:r>
              <a:rPr lang="en-US" sz="1600" dirty="0">
                <a:latin typeface="Aptos" panose="020B0004020202020204" pitchFamily="34" charset="0"/>
                <a:ea typeface="Aptos" panose="020B0004020202020204" pitchFamily="34" charset="0"/>
                <a:cs typeface="Times New Roman" panose="02020603050405020304" pitchFamily="18" charset="0"/>
              </a:rPr>
              <a:t>N</a:t>
            </a:r>
            <a:r>
              <a:rPr lang="en-US" sz="1600" dirty="0">
                <a:effectLst/>
                <a:latin typeface="Aptos" panose="020B0004020202020204" pitchFamily="34" charset="0"/>
                <a:ea typeface="Aptos" panose="020B0004020202020204" pitchFamily="34" charset="0"/>
                <a:cs typeface="Times New Roman" panose="02020603050405020304" pitchFamily="18" charset="0"/>
              </a:rPr>
              <a:t>ot exposed to a direct experience of war trauma themselves or have no conscious memory of any traumatic experiences.</a:t>
            </a:r>
          </a:p>
          <a:p>
            <a:pPr marL="457200" lvl="1" indent="0">
              <a:buNone/>
            </a:pPr>
            <a:endParaRPr lang="en-US" sz="16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50685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4FD1-A721-9667-E7BC-52B66703CE52}"/>
              </a:ext>
            </a:extLst>
          </p:cNvPr>
          <p:cNvSpPr>
            <a:spLocks noGrp="1"/>
          </p:cNvSpPr>
          <p:nvPr>
            <p:ph type="title"/>
          </p:nvPr>
        </p:nvSpPr>
        <p:spPr/>
        <p:txBody>
          <a:bodyPr/>
          <a:lstStyle/>
          <a:p>
            <a:r>
              <a:rPr lang="en-GB" dirty="0"/>
              <a:t>Research Sample</a:t>
            </a:r>
          </a:p>
        </p:txBody>
      </p:sp>
      <p:graphicFrame>
        <p:nvGraphicFramePr>
          <p:cNvPr id="22" name="Content Placeholder 21">
            <a:extLst>
              <a:ext uri="{FF2B5EF4-FFF2-40B4-BE49-F238E27FC236}">
                <a16:creationId xmlns:a16="http://schemas.microsoft.com/office/drawing/2014/main" id="{2EE4BD9F-F607-5146-6774-8A29408173D0}"/>
              </a:ext>
            </a:extLst>
          </p:cNvPr>
          <p:cNvGraphicFramePr>
            <a:graphicFrameLocks noGrp="1"/>
          </p:cNvGraphicFramePr>
          <p:nvPr>
            <p:ph sz="half" idx="2"/>
            <p:extLst>
              <p:ext uri="{D42A27DB-BD31-4B8C-83A1-F6EECF244321}">
                <p14:modId xmlns:p14="http://schemas.microsoft.com/office/powerpoint/2010/main" val="2214336600"/>
              </p:ext>
            </p:extLst>
          </p:nvPr>
        </p:nvGraphicFramePr>
        <p:xfrm>
          <a:off x="6096000" y="1735139"/>
          <a:ext cx="5399313" cy="4514085"/>
        </p:xfrm>
        <a:graphic>
          <a:graphicData uri="http://schemas.openxmlformats.org/drawingml/2006/table">
            <a:tbl>
              <a:tblPr/>
              <a:tblGrid>
                <a:gridCol w="3415768">
                  <a:extLst>
                    <a:ext uri="{9D8B030D-6E8A-4147-A177-3AD203B41FA5}">
                      <a16:colId xmlns:a16="http://schemas.microsoft.com/office/drawing/2014/main" val="547603284"/>
                    </a:ext>
                  </a:extLst>
                </a:gridCol>
                <a:gridCol w="1094291">
                  <a:extLst>
                    <a:ext uri="{9D8B030D-6E8A-4147-A177-3AD203B41FA5}">
                      <a16:colId xmlns:a16="http://schemas.microsoft.com/office/drawing/2014/main" val="2387701457"/>
                    </a:ext>
                  </a:extLst>
                </a:gridCol>
                <a:gridCol w="889254">
                  <a:extLst>
                    <a:ext uri="{9D8B030D-6E8A-4147-A177-3AD203B41FA5}">
                      <a16:colId xmlns:a16="http://schemas.microsoft.com/office/drawing/2014/main" val="713358906"/>
                    </a:ext>
                  </a:extLst>
                </a:gridCol>
              </a:tblGrid>
              <a:tr h="300939">
                <a:tc gridSpan="3">
                  <a:txBody>
                    <a:bodyPr/>
                    <a:lstStyle/>
                    <a:p>
                      <a:pPr marL="0" marR="0">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Participants’ relationship to the victims</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47621379"/>
                  </a:ext>
                </a:extLst>
              </a:tr>
              <a:tr h="300939">
                <a:tc>
                  <a:txBody>
                    <a:bodyPr/>
                    <a:lstStyle/>
                    <a:p>
                      <a:pPr marL="0" marR="0">
                        <a:spcBef>
                          <a:spcPts val="0"/>
                        </a:spcBef>
                        <a:spcAft>
                          <a:spcPts val="0"/>
                        </a:spcAft>
                      </a:pPr>
                      <a:r>
                        <a:rPr lang="en-GB" sz="1600">
                          <a:effectLst/>
                          <a:highlight>
                            <a:srgbClr val="FFFFFF"/>
                          </a:highlight>
                          <a:latin typeface="Aptos" panose="020B0004020202020204" pitchFamily="34" charset="0"/>
                          <a:ea typeface="Aptos" panose="020B0004020202020204" pitchFamily="34" charset="0"/>
                          <a:cs typeface="Times New Roman" panose="02020603050405020304" pitchFamily="18" charset="0"/>
                        </a:rPr>
                        <a:t>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38100">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N</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38100" algn="ctr">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19572747"/>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Mother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30409388"/>
                  </a:ext>
                </a:extLst>
              </a:tr>
              <a:tr h="300939">
                <a:tc>
                  <a:txBody>
                    <a:bodyPr/>
                    <a:lstStyle/>
                    <a:p>
                      <a:pPr marL="38100" marR="38100">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Father</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543325783"/>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Sister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467177684"/>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Brother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4170992965"/>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Maternal grandmother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3090768432"/>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Maternal grandfather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668238430"/>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Mother’s sister (maternal aunt)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104337424"/>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Mother’s brother (maternal uncle)</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807500021"/>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Paternal grandmother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9</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229125201"/>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Paternal grandfather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3732915899"/>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Father’s sister (paternal aunt)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620524953"/>
                  </a:ext>
                </a:extLst>
              </a:tr>
              <a:tr h="300939">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Father’s brother (paternal uncle)</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344898886"/>
                  </a:ext>
                </a:extLst>
              </a:tr>
              <a:tr h="300939">
                <a:tc>
                  <a:txBody>
                    <a:bodyPr/>
                    <a:lstStyle/>
                    <a:p>
                      <a:pPr marL="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Total</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190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100</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5405781"/>
                  </a:ext>
                </a:extLst>
              </a:tr>
            </a:tbl>
          </a:graphicData>
        </a:graphic>
      </p:graphicFrame>
      <p:graphicFrame>
        <p:nvGraphicFramePr>
          <p:cNvPr id="19" name="Content Placeholder 18">
            <a:extLst>
              <a:ext uri="{FF2B5EF4-FFF2-40B4-BE49-F238E27FC236}">
                <a16:creationId xmlns:a16="http://schemas.microsoft.com/office/drawing/2014/main" id="{B46BD1B9-BDA1-B799-7BE9-D6324753D152}"/>
              </a:ext>
            </a:extLst>
          </p:cNvPr>
          <p:cNvGraphicFramePr>
            <a:graphicFrameLocks noGrp="1"/>
          </p:cNvGraphicFramePr>
          <p:nvPr>
            <p:ph sz="half" idx="1"/>
            <p:extLst>
              <p:ext uri="{D42A27DB-BD31-4B8C-83A1-F6EECF244321}">
                <p14:modId xmlns:p14="http://schemas.microsoft.com/office/powerpoint/2010/main" val="3461733204"/>
              </p:ext>
            </p:extLst>
          </p:nvPr>
        </p:nvGraphicFramePr>
        <p:xfrm>
          <a:off x="696687" y="2567813"/>
          <a:ext cx="4937424" cy="2848736"/>
        </p:xfrm>
        <a:graphic>
          <a:graphicData uri="http://schemas.openxmlformats.org/drawingml/2006/table">
            <a:tbl>
              <a:tblPr/>
              <a:tblGrid>
                <a:gridCol w="2338822">
                  <a:extLst>
                    <a:ext uri="{9D8B030D-6E8A-4147-A177-3AD203B41FA5}">
                      <a16:colId xmlns:a16="http://schemas.microsoft.com/office/drawing/2014/main" val="2637875935"/>
                    </a:ext>
                  </a:extLst>
                </a:gridCol>
                <a:gridCol w="1444116">
                  <a:extLst>
                    <a:ext uri="{9D8B030D-6E8A-4147-A177-3AD203B41FA5}">
                      <a16:colId xmlns:a16="http://schemas.microsoft.com/office/drawing/2014/main" val="3370179927"/>
                    </a:ext>
                  </a:extLst>
                </a:gridCol>
                <a:gridCol w="1154486">
                  <a:extLst>
                    <a:ext uri="{9D8B030D-6E8A-4147-A177-3AD203B41FA5}">
                      <a16:colId xmlns:a16="http://schemas.microsoft.com/office/drawing/2014/main" val="1274246787"/>
                    </a:ext>
                  </a:extLst>
                </a:gridCol>
              </a:tblGrid>
              <a:tr h="430063">
                <a:tc gridSpan="3">
                  <a:txBody>
                    <a:bodyPr/>
                    <a:lstStyle/>
                    <a:p>
                      <a:pPr marL="0" marR="0">
                        <a:spcBef>
                          <a:spcPts val="0"/>
                        </a:spcBef>
                        <a:spcAft>
                          <a:spcPts val="0"/>
                        </a:spcAft>
                      </a:pPr>
                      <a:r>
                        <a:rPr lang="en-US"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 </a:t>
                      </a:r>
                      <a:r>
                        <a:rPr lang="en-GB" sz="1600" i="1"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Number of victims in participants’ families</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2450312"/>
                  </a:ext>
                </a:extLst>
              </a:tr>
              <a:tr h="418595">
                <a:tc>
                  <a:txBody>
                    <a:bodyPr/>
                    <a:lstStyle/>
                    <a:p>
                      <a:pPr marL="0" marR="0" indent="228600">
                        <a:spcBef>
                          <a:spcPts val="0"/>
                        </a:spcBef>
                        <a:spcAft>
                          <a:spcPts val="0"/>
                        </a:spcAft>
                      </a:pPr>
                      <a:r>
                        <a:rPr lang="en-GB"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t> </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38100">
                        <a:spcBef>
                          <a:spcPts val="0"/>
                        </a:spcBef>
                        <a:spcAft>
                          <a:spcPts val="0"/>
                        </a:spcAft>
                      </a:pPr>
                      <a:r>
                        <a:rPr lang="en-GB" sz="1600" i="1"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38100" algn="ctr">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858892"/>
                  </a:ext>
                </a:extLst>
              </a:tr>
              <a:tr h="330288">
                <a:tc>
                  <a:txBody>
                    <a:bodyPr/>
                    <a:lstStyle/>
                    <a:p>
                      <a:pPr marL="38100" marR="38100" algn="just">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 victim</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67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64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555977382"/>
                  </a:ext>
                </a:extLst>
              </a:tr>
              <a:tr h="330288">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 victims</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504820131"/>
                  </a:ext>
                </a:extLst>
              </a:tr>
              <a:tr h="339463">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 victims</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103009801"/>
                  </a:ext>
                </a:extLst>
              </a:tr>
              <a:tr h="330288">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4 - 9 family victims</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just">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426428779"/>
                  </a:ext>
                </a:extLst>
              </a:tr>
              <a:tr h="339463">
                <a:tc>
                  <a:txBody>
                    <a:bodyPr/>
                    <a:lstStyle/>
                    <a:p>
                      <a:pPr marL="38100" marR="38100" algn="just">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Undeclared</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just">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38100" marR="3810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537317098"/>
                  </a:ext>
                </a:extLst>
              </a:tr>
              <a:tr h="330288">
                <a:tc>
                  <a:txBody>
                    <a:bodyPr/>
                    <a:lstStyle/>
                    <a:p>
                      <a:pPr marL="38100" marR="38100">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Total</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105</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100</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080578"/>
                  </a:ext>
                </a:extLst>
              </a:tr>
            </a:tbl>
          </a:graphicData>
        </a:graphic>
      </p:graphicFrame>
    </p:spTree>
    <p:extLst>
      <p:ext uri="{BB962C8B-B14F-4D97-AF65-F5344CB8AC3E}">
        <p14:creationId xmlns:p14="http://schemas.microsoft.com/office/powerpoint/2010/main" val="363397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52193-6314-308C-0E4D-F9F9B1751048}"/>
              </a:ext>
            </a:extLst>
          </p:cNvPr>
          <p:cNvSpPr>
            <a:spLocks noGrp="1"/>
          </p:cNvSpPr>
          <p:nvPr>
            <p:ph type="title"/>
          </p:nvPr>
        </p:nvSpPr>
        <p:spPr/>
        <p:txBody>
          <a:bodyPr/>
          <a:lstStyle/>
          <a:p>
            <a:r>
              <a:rPr lang="en-GB" dirty="0"/>
              <a:t>Research Sample</a:t>
            </a:r>
          </a:p>
        </p:txBody>
      </p:sp>
      <p:graphicFrame>
        <p:nvGraphicFramePr>
          <p:cNvPr id="5" name="Content Placeholder 4">
            <a:extLst>
              <a:ext uri="{FF2B5EF4-FFF2-40B4-BE49-F238E27FC236}">
                <a16:creationId xmlns:a16="http://schemas.microsoft.com/office/drawing/2014/main" id="{D6E79ADA-8E99-60E1-F481-17C28C594C8A}"/>
              </a:ext>
            </a:extLst>
          </p:cNvPr>
          <p:cNvGraphicFramePr>
            <a:graphicFrameLocks noGrp="1"/>
          </p:cNvGraphicFramePr>
          <p:nvPr>
            <p:ph idx="1"/>
            <p:extLst>
              <p:ext uri="{D42A27DB-BD31-4B8C-83A1-F6EECF244321}">
                <p14:modId xmlns:p14="http://schemas.microsoft.com/office/powerpoint/2010/main" val="67887398"/>
              </p:ext>
            </p:extLst>
          </p:nvPr>
        </p:nvGraphicFramePr>
        <p:xfrm>
          <a:off x="1055059" y="1496291"/>
          <a:ext cx="10369003" cy="4134695"/>
        </p:xfrm>
        <a:graphic>
          <a:graphicData uri="http://schemas.openxmlformats.org/drawingml/2006/table">
            <a:tbl>
              <a:tblPr/>
              <a:tblGrid>
                <a:gridCol w="5911301">
                  <a:extLst>
                    <a:ext uri="{9D8B030D-6E8A-4147-A177-3AD203B41FA5}">
                      <a16:colId xmlns:a16="http://schemas.microsoft.com/office/drawing/2014/main" val="2709606977"/>
                    </a:ext>
                  </a:extLst>
                </a:gridCol>
                <a:gridCol w="1356692">
                  <a:extLst>
                    <a:ext uri="{9D8B030D-6E8A-4147-A177-3AD203B41FA5}">
                      <a16:colId xmlns:a16="http://schemas.microsoft.com/office/drawing/2014/main" val="296602455"/>
                    </a:ext>
                  </a:extLst>
                </a:gridCol>
                <a:gridCol w="1162880">
                  <a:extLst>
                    <a:ext uri="{9D8B030D-6E8A-4147-A177-3AD203B41FA5}">
                      <a16:colId xmlns:a16="http://schemas.microsoft.com/office/drawing/2014/main" val="2106932141"/>
                    </a:ext>
                  </a:extLst>
                </a:gridCol>
                <a:gridCol w="1065972">
                  <a:extLst>
                    <a:ext uri="{9D8B030D-6E8A-4147-A177-3AD203B41FA5}">
                      <a16:colId xmlns:a16="http://schemas.microsoft.com/office/drawing/2014/main" val="693824084"/>
                    </a:ext>
                  </a:extLst>
                </a:gridCol>
                <a:gridCol w="872158">
                  <a:extLst>
                    <a:ext uri="{9D8B030D-6E8A-4147-A177-3AD203B41FA5}">
                      <a16:colId xmlns:a16="http://schemas.microsoft.com/office/drawing/2014/main" val="3613913188"/>
                    </a:ext>
                  </a:extLst>
                </a:gridCol>
              </a:tblGrid>
              <a:tr h="251965">
                <a:tc gridSpan="5">
                  <a:txBody>
                    <a:bodyPr/>
                    <a:lstStyle/>
                    <a:p>
                      <a:pPr marL="0" marR="0">
                        <a:spcBef>
                          <a:spcPts val="0"/>
                        </a:spcBef>
                        <a:spcAft>
                          <a:spcPts val="0"/>
                        </a:spcAft>
                      </a:pPr>
                      <a:r>
                        <a:rPr lang="en-GB" sz="1600" i="1"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Prevalence of Parents’ Traumatic Events</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04986173"/>
                  </a:ext>
                </a:extLst>
              </a:tr>
              <a:tr h="251965">
                <a:tc>
                  <a:txBody>
                    <a:bodyPr/>
                    <a:lstStyle/>
                    <a:p>
                      <a:pPr marL="0" marR="0" algn="ctr">
                        <a:spcBef>
                          <a:spcPts val="0"/>
                        </a:spcBef>
                        <a:spcAft>
                          <a:spcPts val="0"/>
                        </a:spcAft>
                      </a:pPr>
                      <a:r>
                        <a:rPr lang="en-GB"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t> </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Mother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gridSpan="2">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Father</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2743335668"/>
                  </a:ext>
                </a:extLst>
              </a:tr>
              <a:tr h="251965">
                <a:tc>
                  <a:txBody>
                    <a:bodyPr/>
                    <a:lstStyle/>
                    <a:p>
                      <a:pPr marL="0" marR="0" algn="ctr">
                        <a:spcBef>
                          <a:spcPts val="0"/>
                        </a:spcBef>
                        <a:spcAft>
                          <a:spcPts val="0"/>
                        </a:spcAft>
                      </a:pPr>
                      <a:r>
                        <a:rPr lang="en-GB"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t> </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N</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N</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i="1">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1360600"/>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Beating to the body</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9</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604185086"/>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Rape or sexual assault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656275227"/>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Torture</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430730687"/>
                  </a:ext>
                </a:extLst>
              </a:tr>
              <a:tr h="281384">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Serious physical injury (from a bullet, grenade, knife, mines, fire)</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565005839"/>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Imprisonment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3695500461"/>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Kidnapping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2635979718"/>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Forced labour in trenches, prisons, camps</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031750382"/>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Forced separation from family members</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64</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13</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3369508257"/>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Forced expulsion from home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75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20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71</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3616000367"/>
                  </a:ext>
                </a:extLst>
              </a:tr>
              <a:tr h="272092">
                <a:tc>
                  <a:txBody>
                    <a:bodyPr/>
                    <a:lstStyle/>
                    <a:p>
                      <a:pPr marL="0" marR="0">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Murder, or death due to violence, of other family member or friend</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56</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1195890063"/>
                  </a:ext>
                </a:extLst>
              </a:tr>
              <a:tr h="305674">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Disappearance or kidnapping of other family member or friend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15</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3750854101"/>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Serious physical injury to family member or friend </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72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19</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57</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12</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val="624923986"/>
                  </a:ext>
                </a:extLst>
              </a:tr>
              <a:tr h="251965">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Total</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378</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480</a:t>
                      </a:r>
                      <a:endParaRPr lang="en-US" sz="160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6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100</a:t>
                      </a:r>
                      <a:endParaRPr lang="en-US" sz="1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3540917"/>
                  </a:ext>
                </a:extLst>
              </a:tr>
            </a:tbl>
          </a:graphicData>
        </a:graphic>
      </p:graphicFrame>
    </p:spTree>
    <p:extLst>
      <p:ext uri="{BB962C8B-B14F-4D97-AF65-F5344CB8AC3E}">
        <p14:creationId xmlns:p14="http://schemas.microsoft.com/office/powerpoint/2010/main" val="342050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4ADE6-0DB7-2BEC-59D2-52C2B73A86AC}"/>
              </a:ext>
            </a:extLst>
          </p:cNvPr>
          <p:cNvSpPr>
            <a:spLocks noGrp="1"/>
          </p:cNvSpPr>
          <p:nvPr>
            <p:ph type="title"/>
          </p:nvPr>
        </p:nvSpPr>
        <p:spPr/>
        <p:txBody>
          <a:bodyPr/>
          <a:lstStyle/>
          <a:p>
            <a:r>
              <a:rPr lang="en-GB" dirty="0"/>
              <a:t>Methodology &amp; Theoretical Framework</a:t>
            </a:r>
          </a:p>
        </p:txBody>
      </p:sp>
      <p:sp>
        <p:nvSpPr>
          <p:cNvPr id="3" name="Content Placeholder 2">
            <a:extLst>
              <a:ext uri="{FF2B5EF4-FFF2-40B4-BE49-F238E27FC236}">
                <a16:creationId xmlns:a16="http://schemas.microsoft.com/office/drawing/2014/main" id="{8B955785-22B7-EE93-EBAA-48DE2E1FC05E}"/>
              </a:ext>
            </a:extLst>
          </p:cNvPr>
          <p:cNvSpPr>
            <a:spLocks noGrp="1"/>
          </p:cNvSpPr>
          <p:nvPr>
            <p:ph idx="1"/>
          </p:nvPr>
        </p:nvSpPr>
        <p:spPr/>
        <p:txBody>
          <a:bodyPr>
            <a:normAutofit/>
          </a:bodyPr>
          <a:lstStyle/>
          <a:p>
            <a:r>
              <a:rPr lang="en-GB" sz="1800" dirty="0">
                <a:effectLst/>
                <a:latin typeface="Times New Roman" panose="02020603050405020304" pitchFamily="18" charset="0"/>
                <a:ea typeface="Times New Roman" panose="02020603050405020304" pitchFamily="18" charset="0"/>
              </a:rPr>
              <a:t>The </a:t>
            </a:r>
            <a:r>
              <a:rPr lang="en-GB" sz="1800" dirty="0" err="1">
                <a:effectLst/>
                <a:latin typeface="Times New Roman" panose="02020603050405020304" pitchFamily="18" charset="0"/>
                <a:ea typeface="Times New Roman" panose="02020603050405020304" pitchFamily="18" charset="0"/>
              </a:rPr>
              <a:t>Danieli</a:t>
            </a:r>
            <a:r>
              <a:rPr lang="en-GB" sz="1800" dirty="0">
                <a:effectLst/>
                <a:latin typeface="Times New Roman" panose="02020603050405020304" pitchFamily="18" charset="0"/>
                <a:ea typeface="Times New Roman" panose="02020603050405020304" pitchFamily="18" charset="0"/>
              </a:rPr>
              <a:t> Inventory of Multigenerational Legacies of Trauma </a:t>
            </a:r>
          </a:p>
          <a:p>
            <a:r>
              <a:rPr lang="en-GB" sz="1800" dirty="0">
                <a:latin typeface="Times New Roman" panose="02020603050405020304" pitchFamily="18" charset="0"/>
                <a:ea typeface="Times New Roman" panose="02020603050405020304" pitchFamily="18" charset="0"/>
              </a:rPr>
              <a:t>T</a:t>
            </a:r>
            <a:r>
              <a:rPr lang="en-GB" sz="1800" dirty="0">
                <a:effectLst/>
                <a:latin typeface="Times New Roman" panose="02020603050405020304" pitchFamily="18" charset="0"/>
                <a:ea typeface="Times New Roman" panose="02020603050405020304" pitchFamily="18" charset="0"/>
              </a:rPr>
              <a:t>he multidisciplinary, multidimensional integrative (TCMI) framework</a:t>
            </a:r>
            <a:r>
              <a:rPr lang="en-US" dirty="0">
                <a:effectLst/>
              </a:rPr>
              <a:t> </a:t>
            </a:r>
          </a:p>
          <a:p>
            <a:pPr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P</a:t>
            </a:r>
            <a:r>
              <a:rPr lang="en-US" sz="1600" b="1" dirty="0">
                <a:effectLst/>
                <a:latin typeface="Times New Roman" panose="02020603050405020304" pitchFamily="18" charset="0"/>
                <a:ea typeface="Times New Roman" panose="02020603050405020304" pitchFamily="18" charset="0"/>
              </a:rPr>
              <a:t>arents’ </a:t>
            </a:r>
            <a:r>
              <a:rPr lang="en-US" sz="1600" b="1" dirty="0" err="1">
                <a:effectLst/>
                <a:latin typeface="Times New Roman" panose="02020603050405020304" pitchFamily="18" charset="0"/>
                <a:ea typeface="Times New Roman" panose="02020603050405020304" pitchFamily="18" charset="0"/>
              </a:rPr>
              <a:t>posttrauma</a:t>
            </a:r>
            <a:r>
              <a:rPr lang="en-US" sz="1600" b="1" dirty="0">
                <a:effectLst/>
                <a:latin typeface="Times New Roman" panose="02020603050405020304" pitchFamily="18" charset="0"/>
                <a:ea typeface="Times New Roman" panose="02020603050405020304" pitchFamily="18" charset="0"/>
              </a:rPr>
              <a:t> adaptational styles </a:t>
            </a:r>
            <a:r>
              <a:rPr lang="en-US" sz="1600" dirty="0">
                <a:effectLst/>
                <a:latin typeface="Times New Roman" panose="02020603050405020304" pitchFamily="18" charset="0"/>
                <a:ea typeface="Times New Roman" panose="02020603050405020304" pitchFamily="18" charset="0"/>
              </a:rPr>
              <a:t>– survivors’ coping style as well as the upbringing of their children in terms of emotional development, identity, and beliefs about themselves, society and the world </a:t>
            </a:r>
          </a:p>
          <a:p>
            <a:pPr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T</a:t>
            </a:r>
            <a:r>
              <a:rPr lang="en-US" sz="1600" b="1" dirty="0">
                <a:effectLst/>
                <a:latin typeface="Times New Roman" panose="02020603050405020304" pitchFamily="18" charset="0"/>
                <a:ea typeface="Times New Roman" panose="02020603050405020304" pitchFamily="18" charset="0"/>
              </a:rPr>
              <a:t>he reparative impacts on survivors’ children </a:t>
            </a:r>
            <a:r>
              <a:rPr lang="en-US" sz="1600" dirty="0">
                <a:effectLst/>
                <a:latin typeface="Times New Roman" panose="02020603050405020304" pitchFamily="18" charset="0"/>
                <a:ea typeface="Times New Roman" panose="02020603050405020304" pitchFamily="18" charset="0"/>
              </a:rPr>
              <a:t>– the core, unconscious motivation to repair the past and heal their parents' trauma and themselves </a:t>
            </a:r>
          </a:p>
          <a:p>
            <a:pPr lvl="1">
              <a:buFont typeface="Arial" panose="020B0604020202020204" pitchFamily="34" charset="0"/>
              <a:buChar char="•"/>
            </a:pPr>
            <a:r>
              <a:rPr lang="en-US" sz="1600" b="1" dirty="0">
                <a:effectLst/>
                <a:latin typeface="Times New Roman" panose="02020603050405020304" pitchFamily="18" charset="0"/>
                <a:ea typeface="Times New Roman" panose="02020603050405020304" pitchFamily="18" charset="0"/>
              </a:rPr>
              <a:t>Generational linkage </a:t>
            </a:r>
            <a:r>
              <a:rPr lang="en-US" sz="1600" dirty="0">
                <a:effectLst/>
                <a:latin typeface="Times New Roman" panose="02020603050405020304" pitchFamily="18" charset="0"/>
                <a:ea typeface="Times New Roman" panose="02020603050405020304" pitchFamily="18" charset="0"/>
              </a:rPr>
              <a:t>- connection between the offspring’s identity and their grandparents’ – and particularly the offspring’s knowledge of their grandparents’ traumatic experiences</a:t>
            </a:r>
          </a:p>
          <a:p>
            <a:pPr lvl="1">
              <a:buFont typeface="Arial" panose="020B0604020202020204" pitchFamily="34" charset="0"/>
              <a:buChar char="•"/>
            </a:pPr>
            <a:r>
              <a:rPr lang="en-US" sz="1600" b="1" dirty="0">
                <a:latin typeface="Times New Roman" panose="02020603050405020304" pitchFamily="18" charset="0"/>
              </a:rPr>
              <a:t>Conspiracy of silence </a:t>
            </a:r>
            <a:r>
              <a:rPr lang="en-US" sz="1600" dirty="0">
                <a:latin typeface="Times New Roman" panose="02020603050405020304" pitchFamily="18" charset="0"/>
              </a:rPr>
              <a:t>- indifference, avoidance and denial of traumatic experiences (crimes) to maintain the illusion of invulnerability </a:t>
            </a:r>
          </a:p>
          <a:p>
            <a:pPr lvl="1">
              <a:buFont typeface="Arial" panose="020B0604020202020204" pitchFamily="34" charset="0"/>
              <a:buChar char="•"/>
            </a:pPr>
            <a:r>
              <a:rPr lang="en-US" sz="1600" b="1" dirty="0">
                <a:latin typeface="Times New Roman" panose="02020603050405020304" pitchFamily="18" charset="0"/>
              </a:rPr>
              <a:t>Trauma mediators</a:t>
            </a:r>
            <a:r>
              <a:rPr lang="en-US" sz="1600" dirty="0">
                <a:latin typeface="Times New Roman" panose="02020603050405020304" pitchFamily="18" charset="0"/>
              </a:rPr>
              <a:t> - patriarchal family, group superego, folklore, religion, and myths </a:t>
            </a:r>
            <a:endParaRPr lang="en-GB" sz="1600" dirty="0">
              <a:latin typeface="Times New Roman" panose="02020603050405020304" pitchFamily="18" charset="0"/>
            </a:endParaRPr>
          </a:p>
        </p:txBody>
      </p:sp>
    </p:spTree>
    <p:extLst>
      <p:ext uri="{BB962C8B-B14F-4D97-AF65-F5344CB8AC3E}">
        <p14:creationId xmlns:p14="http://schemas.microsoft.com/office/powerpoint/2010/main" val="100110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85EE6-0715-1AD7-B246-C47B77596457}"/>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9D892218-57FF-1DC9-AD35-DC2E2A79140A}"/>
              </a:ext>
            </a:extLst>
          </p:cNvPr>
          <p:cNvSpPr>
            <a:spLocks noGrp="1"/>
          </p:cNvSpPr>
          <p:nvPr>
            <p:ph idx="1"/>
          </p:nvPr>
        </p:nvSpPr>
        <p:spPr/>
        <p:txBody>
          <a:bodyPr>
            <a:normAutofit/>
          </a:bodyPr>
          <a:lstStyle/>
          <a:p>
            <a:r>
              <a:rPr lang="en-US" sz="1800" dirty="0">
                <a:effectLst/>
                <a:latin typeface="Times New Roman" panose="02020603050405020304" pitchFamily="18" charset="0"/>
                <a:ea typeface="Times New Roman" panose="02020603050405020304" pitchFamily="18" charset="0"/>
              </a:rPr>
              <a:t>The direct relationship between </a:t>
            </a:r>
            <a:r>
              <a:rPr lang="en-US" sz="1800" b="1" dirty="0">
                <a:effectLst/>
                <a:latin typeface="Times New Roman" panose="02020603050405020304" pitchFamily="18" charset="0"/>
                <a:ea typeface="Times New Roman" panose="02020603050405020304" pitchFamily="18" charset="0"/>
              </a:rPr>
              <a:t>parents’ traumatic experiences </a:t>
            </a:r>
            <a:r>
              <a:rPr lang="en-US" sz="1800" dirty="0">
                <a:effectLst/>
                <a:latin typeface="Times New Roman" panose="02020603050405020304" pitchFamily="18" charset="0"/>
                <a:ea typeface="Times New Roman" panose="02020603050405020304" pitchFamily="18" charset="0"/>
              </a:rPr>
              <a:t>and </a:t>
            </a:r>
            <a:r>
              <a:rPr lang="en-US" sz="1800" b="1" dirty="0">
                <a:effectLst/>
                <a:latin typeface="Times New Roman" panose="02020603050405020304" pitchFamily="18" charset="0"/>
                <a:ea typeface="Times New Roman" panose="02020603050405020304" pitchFamily="18" charset="0"/>
              </a:rPr>
              <a:t>children’s reparative adaptational impacts</a:t>
            </a:r>
            <a:r>
              <a:rPr lang="en-US" sz="1800" b="1"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was not established. </a:t>
            </a:r>
          </a:p>
          <a:p>
            <a:r>
              <a:rPr lang="en-US" sz="1800" dirty="0">
                <a:latin typeface="Times New Roman" panose="02020603050405020304" pitchFamily="18" charset="0"/>
                <a:ea typeface="Times New Roman" panose="02020603050405020304" pitchFamily="18" charset="0"/>
              </a:rPr>
              <a:t>S</a:t>
            </a:r>
            <a:r>
              <a:rPr lang="en-US" sz="1800" dirty="0">
                <a:effectLst/>
                <a:latin typeface="Times New Roman" panose="02020603050405020304" pitchFamily="18" charset="0"/>
                <a:ea typeface="Times New Roman" panose="02020603050405020304" pitchFamily="18" charset="0"/>
              </a:rPr>
              <a:t>eparate analysis: mothers’ overall traumatic experiences significantly associated with children's reparative adaptational impacts, but fathers’ did not. </a:t>
            </a:r>
          </a:p>
          <a:p>
            <a:pPr lvl="1">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a:t>
            </a:r>
            <a:r>
              <a:rPr lang="en-US" sz="1600" dirty="0">
                <a:effectLst/>
                <a:latin typeface="Times New Roman" panose="02020603050405020304" pitchFamily="18" charset="0"/>
                <a:ea typeface="Times New Roman" panose="02020603050405020304" pitchFamily="18" charset="0"/>
              </a:rPr>
              <a:t>n contrast with the findings of Schick et al. (2013), in which Kosovo Albanian children’s depressive and PTSD symptoms were found in correlation with fathers’ symptoms of depression, anxiety and PTSD but not mothers’. </a:t>
            </a:r>
          </a:p>
          <a:p>
            <a:pPr lvl="1">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present study not being focused on direct measurement of posttraumatic symptoms, such as anxiety and depression, but rather on the potential of children to develop or inherit psychological disorders. </a:t>
            </a:r>
          </a:p>
          <a:p>
            <a:pPr lvl="1">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difference between the effects of mothers’ and fathers’ trauma on children might have also been affected by the smaller number of participants with fathers who survived the war, particularly compared to those with mothers who survived.</a:t>
            </a:r>
          </a:p>
          <a:p>
            <a:endParaRPr lang="en-GB" dirty="0"/>
          </a:p>
        </p:txBody>
      </p:sp>
    </p:spTree>
    <p:extLst>
      <p:ext uri="{BB962C8B-B14F-4D97-AF65-F5344CB8AC3E}">
        <p14:creationId xmlns:p14="http://schemas.microsoft.com/office/powerpoint/2010/main" val="211307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15338-E9B4-5B3E-F7EA-B310164530E4}"/>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0EAE0E36-7238-8686-488B-E0B528DD3E3C}"/>
              </a:ext>
            </a:extLst>
          </p:cNvPr>
          <p:cNvSpPr>
            <a:spLocks noGrp="1"/>
          </p:cNvSpPr>
          <p:nvPr>
            <p:ph idx="1"/>
          </p:nvPr>
        </p:nvSpPr>
        <p:spPr>
          <a:xfrm>
            <a:off x="843148" y="1735138"/>
            <a:ext cx="10450285" cy="4056062"/>
          </a:xfrm>
        </p:spPr>
        <p:txBody>
          <a:bodyPr/>
          <a:lstStyle/>
          <a:p>
            <a:r>
              <a:rPr lang="en-US" sz="1800" b="1" dirty="0">
                <a:latin typeface="Times New Roman" panose="02020603050405020304" pitchFamily="18" charset="0"/>
                <a:ea typeface="Times New Roman" panose="02020603050405020304" pitchFamily="18" charset="0"/>
              </a:rPr>
              <a:t>Parents adaptational styles </a:t>
            </a:r>
            <a:r>
              <a:rPr lang="en-US" sz="1800" dirty="0">
                <a:latin typeface="Times New Roman" panose="02020603050405020304" pitchFamily="18" charset="0"/>
                <a:ea typeface="Times New Roman" panose="02020603050405020304" pitchFamily="18" charset="0"/>
              </a:rPr>
              <a:t>had a strong correlation with </a:t>
            </a:r>
            <a:r>
              <a:rPr lang="en-US" sz="1800" b="1" dirty="0">
                <a:effectLst/>
                <a:latin typeface="Times New Roman" panose="02020603050405020304" pitchFamily="18" charset="0"/>
                <a:ea typeface="Times New Roman" panose="02020603050405020304" pitchFamily="18" charset="0"/>
              </a:rPr>
              <a:t>children’s reparative adaptational impacts.</a:t>
            </a:r>
          </a:p>
          <a:p>
            <a:pPr lvl="1"/>
            <a:r>
              <a:rPr lang="en-US" sz="1600" dirty="0">
                <a:latin typeface="Times New Roman" panose="02020603050405020304" pitchFamily="18" charset="0"/>
                <a:ea typeface="Times New Roman" panose="02020603050405020304" pitchFamily="18" charset="0"/>
              </a:rPr>
              <a:t>M</a:t>
            </a:r>
            <a:r>
              <a:rPr lang="en-US" sz="1600" dirty="0">
                <a:effectLst/>
                <a:latin typeface="Times New Roman" panose="02020603050405020304" pitchFamily="18" charset="0"/>
                <a:ea typeface="Times New Roman" panose="02020603050405020304" pitchFamily="18" charset="0"/>
              </a:rPr>
              <a:t>others’ adaptational styles had a stronger positive relationship than fathers’ adaptational styles.</a:t>
            </a:r>
          </a:p>
          <a:p>
            <a:pPr lvl="2">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a:t>
            </a:r>
            <a:r>
              <a:rPr lang="en-US" sz="1600" dirty="0">
                <a:effectLst/>
                <a:latin typeface="Times New Roman" panose="02020603050405020304" pitchFamily="18" charset="0"/>
                <a:ea typeface="Times New Roman" panose="02020603050405020304" pitchFamily="18" charset="0"/>
              </a:rPr>
              <a:t>others’ and fathers’ </a:t>
            </a:r>
            <a:r>
              <a:rPr lang="en-US" sz="1600" u="sng" dirty="0">
                <a:effectLst/>
                <a:latin typeface="Times New Roman" panose="02020603050405020304" pitchFamily="18" charset="0"/>
                <a:ea typeface="Times New Roman" panose="02020603050405020304" pitchFamily="18" charset="0"/>
              </a:rPr>
              <a:t>victim style </a:t>
            </a:r>
            <a:r>
              <a:rPr lang="en-US" sz="1600" dirty="0">
                <a:effectLst/>
                <a:latin typeface="Times New Roman" panose="02020603050405020304" pitchFamily="18" charset="0"/>
                <a:ea typeface="Times New Roman" panose="02020603050405020304" pitchFamily="18" charset="0"/>
              </a:rPr>
              <a:t>had the strongest effect on children’s reparative impacts. </a:t>
            </a:r>
          </a:p>
          <a:p>
            <a:pPr lvl="2">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Mothers’ </a:t>
            </a:r>
            <a:r>
              <a:rPr lang="en-US" sz="1600" u="sng" dirty="0">
                <a:effectLst/>
                <a:latin typeface="Times New Roman" panose="02020603050405020304" pitchFamily="18" charset="0"/>
                <a:ea typeface="Times New Roman" panose="02020603050405020304" pitchFamily="18" charset="0"/>
              </a:rPr>
              <a:t>numb style </a:t>
            </a:r>
            <a:r>
              <a:rPr lang="en-US" sz="1600" dirty="0">
                <a:effectLst/>
                <a:latin typeface="Times New Roman" panose="02020603050405020304" pitchFamily="18" charset="0"/>
                <a:ea typeface="Times New Roman" panose="02020603050405020304" pitchFamily="18" charset="0"/>
              </a:rPr>
              <a:t>had a stronger effect while fathers’ </a:t>
            </a:r>
            <a:r>
              <a:rPr lang="en-US" sz="1600" u="sng" dirty="0">
                <a:effectLst/>
                <a:latin typeface="Times New Roman" panose="02020603050405020304" pitchFamily="18" charset="0"/>
                <a:ea typeface="Times New Roman" panose="02020603050405020304" pitchFamily="18" charset="0"/>
              </a:rPr>
              <a:t>numb style </a:t>
            </a:r>
            <a:r>
              <a:rPr lang="en-US" sz="1600" dirty="0">
                <a:effectLst/>
                <a:latin typeface="Times New Roman" panose="02020603050405020304" pitchFamily="18" charset="0"/>
                <a:ea typeface="Times New Roman" panose="02020603050405020304" pitchFamily="18" charset="0"/>
              </a:rPr>
              <a:t>a non-significant one. </a:t>
            </a:r>
          </a:p>
          <a:p>
            <a:pPr lvl="2">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Both mothers’ and fathers’ </a:t>
            </a:r>
            <a:r>
              <a:rPr lang="en-US" sz="1600" u="sng" dirty="0">
                <a:effectLst/>
                <a:latin typeface="Times New Roman" panose="02020603050405020304" pitchFamily="18" charset="0"/>
                <a:ea typeface="Times New Roman" panose="02020603050405020304" pitchFamily="18" charset="0"/>
              </a:rPr>
              <a:t>fighter style </a:t>
            </a:r>
            <a:r>
              <a:rPr lang="en-US" sz="1600" dirty="0">
                <a:effectLst/>
                <a:latin typeface="Times New Roman" panose="02020603050405020304" pitchFamily="18" charset="0"/>
                <a:ea typeface="Times New Roman" panose="02020603050405020304" pitchFamily="18" charset="0"/>
              </a:rPr>
              <a:t>had no effect.</a:t>
            </a:r>
          </a:p>
          <a:p>
            <a:pPr marL="457200" lvl="1" indent="0">
              <a:buNone/>
            </a:pPr>
            <a:endParaRPr lang="en-US" sz="1600" dirty="0">
              <a:latin typeface="Times New Roman" panose="02020603050405020304" pitchFamily="18" charset="0"/>
            </a:endParaRPr>
          </a:p>
          <a:p>
            <a:pPr lvl="1"/>
            <a:r>
              <a:rPr lang="en-US" sz="1600" dirty="0">
                <a:latin typeface="Times New Roman" panose="02020603050405020304" pitchFamily="18" charset="0"/>
              </a:rPr>
              <a:t>Parents’ victim style the clearest reflection of the trauma rupture, and, similar to the numb style conceived as a barrier to both parents’ and children’s health, growth and protection from actual and imagined outside dangers (</a:t>
            </a:r>
            <a:r>
              <a:rPr lang="en-US" sz="1600" dirty="0" err="1">
                <a:latin typeface="Times New Roman" panose="02020603050405020304" pitchFamily="18" charset="0"/>
              </a:rPr>
              <a:t>Danieli</a:t>
            </a:r>
            <a:r>
              <a:rPr lang="en-US" sz="1600" dirty="0">
                <a:latin typeface="Times New Roman" panose="02020603050405020304" pitchFamily="18" charset="0"/>
              </a:rPr>
              <a:t> et al., 2015). </a:t>
            </a:r>
          </a:p>
          <a:p>
            <a:pPr lvl="1"/>
            <a:endParaRPr lang="en-US" sz="1600" dirty="0">
              <a:latin typeface="Times New Roman" panose="02020603050405020304" pitchFamily="18" charset="0"/>
            </a:endParaRPr>
          </a:p>
          <a:p>
            <a:pPr lvl="1"/>
            <a:r>
              <a:rPr lang="en-US" sz="1600" dirty="0">
                <a:latin typeface="Times New Roman" panose="02020603050405020304" pitchFamily="18" charset="0"/>
              </a:rPr>
              <a:t>The intensities of mothers’ and fathers’ victim styles were found to be the strongest predictors of the severity of children’s reparative adaptational impacts and the level of increased vulnerability for developing psychological disorders (</a:t>
            </a:r>
            <a:r>
              <a:rPr lang="en-US" sz="1600" dirty="0" err="1">
                <a:latin typeface="Times New Roman" panose="02020603050405020304" pitchFamily="18" charset="0"/>
              </a:rPr>
              <a:t>Danieli</a:t>
            </a:r>
            <a:r>
              <a:rPr lang="en-US" sz="1600" dirty="0">
                <a:latin typeface="Times New Roman" panose="02020603050405020304" pitchFamily="18" charset="0"/>
              </a:rPr>
              <a:t>, Norris &amp; </a:t>
            </a:r>
            <a:r>
              <a:rPr lang="en-US" sz="1600" dirty="0" err="1">
                <a:latin typeface="Times New Roman" panose="02020603050405020304" pitchFamily="18" charset="0"/>
              </a:rPr>
              <a:t>Engdahl</a:t>
            </a:r>
            <a:r>
              <a:rPr lang="en-US" sz="1600" dirty="0">
                <a:latin typeface="Times New Roman" panose="02020603050405020304" pitchFamily="18" charset="0"/>
              </a:rPr>
              <a:t>, 2017).</a:t>
            </a:r>
          </a:p>
          <a:p>
            <a:pPr lvl="1"/>
            <a:endParaRPr lang="en-GB" dirty="0"/>
          </a:p>
        </p:txBody>
      </p:sp>
    </p:spTree>
    <p:extLst>
      <p:ext uri="{BB962C8B-B14F-4D97-AF65-F5344CB8AC3E}">
        <p14:creationId xmlns:p14="http://schemas.microsoft.com/office/powerpoint/2010/main" val="63382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89A0-D510-CED6-92DF-E7BF0F8207B3}"/>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5C8815CB-E6D7-A874-1A44-4FE769D5452F}"/>
              </a:ext>
            </a:extLst>
          </p:cNvPr>
          <p:cNvSpPr>
            <a:spLocks noGrp="1"/>
          </p:cNvSpPr>
          <p:nvPr>
            <p:ph idx="1"/>
          </p:nvPr>
        </p:nvSpPr>
        <p:spPr/>
        <p:txBody>
          <a:bodyPr>
            <a:normAutofit fontScale="92500"/>
          </a:bodyPr>
          <a:lstStyle/>
          <a:p>
            <a:r>
              <a:rPr lang="en-US" sz="1800" dirty="0">
                <a:effectLst/>
                <a:latin typeface="Times New Roman" panose="02020603050405020304" pitchFamily="18" charset="0"/>
                <a:ea typeface="Times New Roman" panose="02020603050405020304" pitchFamily="18" charset="0"/>
              </a:rPr>
              <a:t>The impact of the </a:t>
            </a:r>
            <a:r>
              <a:rPr lang="en-US" sz="1800" b="1" dirty="0">
                <a:effectLst/>
                <a:latin typeface="Times New Roman" panose="02020603050405020304" pitchFamily="18" charset="0"/>
                <a:ea typeface="Times New Roman" panose="02020603050405020304" pitchFamily="18" charset="0"/>
              </a:rPr>
              <a:t>conspiracy of silence </a:t>
            </a:r>
            <a:r>
              <a:rPr lang="en-US" sz="1800" dirty="0">
                <a:effectLst/>
                <a:latin typeface="Times New Roman" panose="02020603050405020304" pitchFamily="18" charset="0"/>
                <a:ea typeface="Times New Roman" panose="02020603050405020304" pitchFamily="18" charset="0"/>
              </a:rPr>
              <a:t>on parents adaptational styles and children adaptational impacts was confirmed.</a:t>
            </a:r>
          </a:p>
          <a:p>
            <a:pPr lvl="1">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P</a:t>
            </a:r>
            <a:r>
              <a:rPr lang="en-US" sz="1600" dirty="0">
                <a:effectLst/>
                <a:latin typeface="Times New Roman" panose="02020603050405020304" pitchFamily="18" charset="0"/>
                <a:ea typeface="Times New Roman" panose="02020603050405020304" pitchFamily="18" charset="0"/>
              </a:rPr>
              <a:t>ositive association with mothers’ and fathers’ numb style and a negative association with parents’ fighter style.</a:t>
            </a:r>
          </a:p>
          <a:p>
            <a:pPr lvl="1">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P</a:t>
            </a:r>
            <a:r>
              <a:rPr lang="en-US" sz="1600" dirty="0">
                <a:latin typeface="Times New Roman" panose="02020603050405020304" pitchFamily="18" charset="0"/>
              </a:rPr>
              <a:t>ositive relationship with the children adaptational specific factors: Need for Power or Control and Obsession With the War - compatible with transgenerational trauma mediators – patriarchal values, group superego, folklore, religion, and myths. </a:t>
            </a:r>
          </a:p>
          <a:p>
            <a:pPr lvl="1">
              <a:buFont typeface="Arial" panose="020B0604020202020204" pitchFamily="34" charset="0"/>
              <a:buChar char="•"/>
            </a:pPr>
            <a:r>
              <a:rPr lang="en-US" sz="1600" dirty="0">
                <a:latin typeface="Times New Roman" panose="02020603050405020304" pitchFamily="18" charset="0"/>
              </a:rPr>
              <a:t>High familial and societal conspiracy of silence in Kosovo i.e. victims of sexual violence, and  victim families’ tendency to overprotect their children from their family victimhood stories. </a:t>
            </a:r>
          </a:p>
          <a:p>
            <a:pPr marL="457200" lvl="1" indent="0">
              <a:buNone/>
            </a:pPr>
            <a:endParaRPr lang="en-US" sz="1600" dirty="0">
              <a:latin typeface="Times New Roman" panose="02020603050405020304" pitchFamily="18" charset="0"/>
            </a:endParaRPr>
          </a:p>
          <a:p>
            <a:pPr lvl="1"/>
            <a:r>
              <a:rPr lang="en-US" sz="1800" dirty="0">
                <a:effectLst/>
                <a:latin typeface="Times New Roman" panose="02020603050405020304" pitchFamily="18" charset="0"/>
                <a:ea typeface="Times New Roman" panose="02020603050405020304" pitchFamily="18" charset="0"/>
              </a:rPr>
              <a:t>Familial conspiracy of silence:</a:t>
            </a:r>
          </a:p>
          <a:p>
            <a:pPr lvl="2">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 way of parent(s)’ coping with the trauma,</a:t>
            </a:r>
          </a:p>
          <a:p>
            <a:pPr lvl="2">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a barrier to both the parents and children’s health, growth and protection from actual and imagined outside dangers, </a:t>
            </a:r>
          </a:p>
          <a:p>
            <a:pPr lvl="2">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a resilience factor in intergenerational trauma transmission.</a:t>
            </a:r>
          </a:p>
          <a:p>
            <a:pPr lvl="1"/>
            <a:endParaRPr lang="en-GB" sz="1600" dirty="0">
              <a:latin typeface="Times New Roman" panose="02020603050405020304" pitchFamily="18" charset="0"/>
            </a:endParaRPr>
          </a:p>
        </p:txBody>
      </p:sp>
    </p:spTree>
    <p:extLst>
      <p:ext uri="{BB962C8B-B14F-4D97-AF65-F5344CB8AC3E}">
        <p14:creationId xmlns:p14="http://schemas.microsoft.com/office/powerpoint/2010/main" val="39950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5133-E586-4A13-D377-84C02AABD3DF}"/>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D7385016-E44B-CDC5-6BAF-E5260C6E3DC3}"/>
              </a:ext>
            </a:extLst>
          </p:cNvPr>
          <p:cNvSpPr>
            <a:spLocks noGrp="1"/>
          </p:cNvSpPr>
          <p:nvPr>
            <p:ph idx="1"/>
          </p:nvPr>
        </p:nvSpPr>
        <p:spPr/>
        <p:txBody>
          <a:bodyPr>
            <a:normAutofit lnSpcReduction="10000"/>
          </a:bodyPr>
          <a:lstStyle/>
          <a:p>
            <a:r>
              <a:rPr lang="en-US" sz="1800" dirty="0">
                <a:effectLst/>
                <a:latin typeface="Times New Roman" panose="02020603050405020304" pitchFamily="18" charset="0"/>
                <a:ea typeface="Times New Roman" panose="02020603050405020304" pitchFamily="18" charset="0"/>
              </a:rPr>
              <a:t>The intensity of </a:t>
            </a:r>
            <a:r>
              <a:rPr lang="en-US" sz="1800" b="1" dirty="0">
                <a:effectLst/>
                <a:latin typeface="Times New Roman" panose="02020603050405020304" pitchFamily="18" charset="0"/>
                <a:ea typeface="Times New Roman" panose="02020603050405020304" pitchFamily="18" charset="0"/>
              </a:rPr>
              <a:t>generational linkage </a:t>
            </a:r>
            <a:r>
              <a:rPr lang="en-US" sz="1800" dirty="0">
                <a:effectLst/>
                <a:latin typeface="Times New Roman" panose="02020603050405020304" pitchFamily="18" charset="0"/>
                <a:ea typeface="Times New Roman" panose="02020603050405020304" pitchFamily="18" charset="0"/>
              </a:rPr>
              <a:t>as an intermediary factor in transgenerational trauma transmission was found to be considerably high among most participants - a strong indication of the continuation of generational identity. </a:t>
            </a:r>
          </a:p>
          <a:p>
            <a:r>
              <a:rPr lang="en-US" sz="1800" dirty="0">
                <a:effectLst/>
                <a:latin typeface="Times New Roman" panose="02020603050405020304" pitchFamily="18" charset="0"/>
                <a:ea typeface="Times New Roman" panose="02020603050405020304" pitchFamily="18" charset="0"/>
              </a:rPr>
              <a:t>The correlation of </a:t>
            </a:r>
            <a:r>
              <a:rPr lang="en-US" sz="1800" b="1" dirty="0">
                <a:effectLst/>
                <a:latin typeface="Times New Roman" panose="02020603050405020304" pitchFamily="18" charset="0"/>
                <a:ea typeface="Times New Roman" panose="02020603050405020304" pitchFamily="18" charset="0"/>
              </a:rPr>
              <a:t>parents' adaptational styles </a:t>
            </a:r>
            <a:r>
              <a:rPr lang="en-US" sz="1800" dirty="0">
                <a:effectLst/>
                <a:latin typeface="Times New Roman" panose="02020603050405020304" pitchFamily="18" charset="0"/>
                <a:ea typeface="Times New Roman" panose="02020603050405020304" pitchFamily="18" charset="0"/>
              </a:rPr>
              <a:t>with the </a:t>
            </a:r>
            <a:r>
              <a:rPr lang="en-US" sz="1800" b="1" dirty="0">
                <a:effectLst/>
                <a:latin typeface="Times New Roman" panose="02020603050405020304" pitchFamily="18" charset="0"/>
                <a:ea typeface="Times New Roman" panose="02020603050405020304" pitchFamily="18" charset="0"/>
              </a:rPr>
              <a:t>generational identity </a:t>
            </a:r>
            <a:r>
              <a:rPr lang="en-US" sz="1800" dirty="0">
                <a:effectLst/>
                <a:latin typeface="Times New Roman" panose="02020603050405020304" pitchFamily="18" charset="0"/>
                <a:ea typeface="Times New Roman" panose="02020603050405020304" pitchFamily="18" charset="0"/>
              </a:rPr>
              <a:t>item - a mediating factor, possibly unconscious, regardless of the Westernization and changing of the social value system which may appear superficially to have made young people less interested in traditions and weakened family ties. </a:t>
            </a:r>
          </a:p>
          <a:p>
            <a:r>
              <a:rPr lang="en-US" sz="1800" dirty="0">
                <a:effectLst/>
                <a:latin typeface="Times New Roman" panose="02020603050405020304" pitchFamily="18" charset="0"/>
                <a:ea typeface="Times New Roman" panose="02020603050405020304" pitchFamily="18" charset="0"/>
              </a:rPr>
              <a:t>Negative correlation of </a:t>
            </a:r>
            <a:r>
              <a:rPr lang="en-US" sz="1800" b="1" dirty="0">
                <a:effectLst/>
                <a:latin typeface="Times New Roman" panose="02020603050405020304" pitchFamily="18" charset="0"/>
                <a:ea typeface="Times New Roman" panose="02020603050405020304" pitchFamily="18" charset="0"/>
              </a:rPr>
              <a:t>fathers’ fighter style </a:t>
            </a:r>
            <a:r>
              <a:rPr lang="en-US" sz="1800" dirty="0">
                <a:effectLst/>
                <a:latin typeface="Times New Roman" panose="02020603050405020304" pitchFamily="18" charset="0"/>
                <a:ea typeface="Times New Roman" panose="02020603050405020304" pitchFamily="18" charset="0"/>
              </a:rPr>
              <a:t>with the item on </a:t>
            </a:r>
            <a:r>
              <a:rPr lang="en-US" sz="1800" b="1" dirty="0">
                <a:effectLst/>
                <a:latin typeface="Times New Roman" panose="02020603050405020304" pitchFamily="18" charset="0"/>
                <a:ea typeface="Times New Roman" panose="02020603050405020304" pitchFamily="18" charset="0"/>
              </a:rPr>
              <a:t>generational identity </a:t>
            </a:r>
            <a:r>
              <a:rPr lang="en-US" sz="1800" dirty="0">
                <a:effectLst/>
                <a:latin typeface="Times New Roman" panose="02020603050405020304" pitchFamily="18" charset="0"/>
                <a:ea typeface="Times New Roman" panose="02020603050405020304" pitchFamily="18" charset="0"/>
              </a:rPr>
              <a:t>is in accordance with the patriarchal tradition in Kosovo - the burden of preserving and cultivating the family identity weighs on the father figure.</a:t>
            </a:r>
          </a:p>
          <a:p>
            <a:r>
              <a:rPr lang="en-US" sz="1800" dirty="0">
                <a:latin typeface="Times New Roman" panose="02020603050405020304" pitchFamily="18" charset="0"/>
                <a:ea typeface="Times New Roman" panose="02020603050405020304" pitchFamily="18" charset="0"/>
              </a:rPr>
              <a:t>T</a:t>
            </a:r>
            <a:r>
              <a:rPr lang="en-US" sz="1800" dirty="0">
                <a:effectLst/>
                <a:latin typeface="Times New Roman" panose="02020603050405020304" pitchFamily="18" charset="0"/>
                <a:ea typeface="Times New Roman" panose="02020603050405020304" pitchFamily="18" charset="0"/>
              </a:rPr>
              <a:t>he association between knowledge of family history with the Reparative Protectiveness implies the increased possibility for trauma to translate into future psychopathologies. </a:t>
            </a:r>
          </a:p>
          <a:p>
            <a:endParaRPr lang="en-US"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25549528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YIHR KS Theme">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YIHR KS Theme</Template>
  <TotalTime>912</TotalTime>
  <Words>1177</Words>
  <Application>Microsoft Macintosh PowerPoint</Application>
  <PresentationFormat>Widescreen</PresentationFormat>
  <Paragraphs>197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Garamond</vt:lpstr>
      <vt:lpstr>Impact</vt:lpstr>
      <vt:lpstr>Rockwell</vt:lpstr>
      <vt:lpstr>Times New Roman</vt:lpstr>
      <vt:lpstr>YIHR KS Theme</vt:lpstr>
      <vt:lpstr>The Legacy of War Trauma in Kosovo: Transgenerational Trauma Transmission </vt:lpstr>
      <vt:lpstr>Research Sample and Procedure</vt:lpstr>
      <vt:lpstr>Research Sample</vt:lpstr>
      <vt:lpstr>Research Sample</vt:lpstr>
      <vt:lpstr>Methodology &amp; Theoretical Framework</vt:lpstr>
      <vt:lpstr>Results</vt:lpstr>
      <vt:lpstr>Results</vt:lpstr>
      <vt:lpstr>Results</vt:lpstr>
      <vt:lpstr>Results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Raba Gjoshi</dc:creator>
  <cp:lastModifiedBy>Raba Gjoshi</cp:lastModifiedBy>
  <cp:revision>8</cp:revision>
  <dcterms:created xsi:type="dcterms:W3CDTF">2024-06-11T19:48:53Z</dcterms:created>
  <dcterms:modified xsi:type="dcterms:W3CDTF">2024-06-12T11:01:26Z</dcterms:modified>
</cp:coreProperties>
</file>